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sldIdLst>
    <p:sldId id="256" r:id="rId2"/>
    <p:sldId id="349" r:id="rId3"/>
    <p:sldId id="334" r:id="rId4"/>
    <p:sldId id="266" r:id="rId5"/>
    <p:sldId id="339" r:id="rId6"/>
    <p:sldId id="258" r:id="rId7"/>
    <p:sldId id="348" r:id="rId8"/>
    <p:sldId id="500" r:id="rId9"/>
    <p:sldId id="501" r:id="rId10"/>
    <p:sldId id="502" r:id="rId11"/>
    <p:sldId id="499" r:id="rId12"/>
    <p:sldId id="484" r:id="rId13"/>
    <p:sldId id="485" r:id="rId14"/>
    <p:sldId id="486" r:id="rId15"/>
    <p:sldId id="515" r:id="rId16"/>
    <p:sldId id="516" r:id="rId17"/>
    <p:sldId id="517" r:id="rId18"/>
    <p:sldId id="518" r:id="rId19"/>
    <p:sldId id="522" r:id="rId20"/>
    <p:sldId id="521" r:id="rId21"/>
    <p:sldId id="523" r:id="rId22"/>
    <p:sldId id="524" r:id="rId23"/>
    <p:sldId id="525" r:id="rId24"/>
    <p:sldId id="526" r:id="rId25"/>
    <p:sldId id="527" r:id="rId26"/>
    <p:sldId id="530" r:id="rId27"/>
    <p:sldId id="529" r:id="rId28"/>
    <p:sldId id="528" r:id="rId29"/>
    <p:sldId id="51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201"/>
    <p:restoredTop sz="95741"/>
  </p:normalViewPr>
  <p:slideViewPr>
    <p:cSldViewPr snapToGrid="0" snapToObjects="1">
      <p:cViewPr varScale="1">
        <p:scale>
          <a:sx n="105" d="100"/>
          <a:sy n="105" d="100"/>
        </p:scale>
        <p:origin x="192" y="2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BA31D5-D192-469C-BD15-8DB5C1F425E9}"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73ED6C2B-F71E-415E-ABFC-83D7A262AD70}">
      <dgm:prSet/>
      <dgm:spPr/>
      <dgm:t>
        <a:bodyPr/>
        <a:lstStyle/>
        <a:p>
          <a:r>
            <a:rPr lang="fr-CA">
              <a:latin typeface="Arial" panose="020B0604020202020204" pitchFamily="34" charset="0"/>
              <a:cs typeface="Arial" panose="020B0604020202020204" pitchFamily="34" charset="0"/>
            </a:rPr>
            <a:t>1</a:t>
          </a:r>
          <a:r>
            <a:rPr lang="fr-CA">
              <a:latin typeface="+mj-lt"/>
              <a:cs typeface="Arial" panose="020B0604020202020204" pitchFamily="34" charset="0"/>
            </a:rPr>
            <a:t>. Le contrat d’assurance : définition et composantes </a:t>
          </a:r>
          <a:endParaRPr lang="en-US">
            <a:latin typeface="+mj-lt"/>
            <a:cs typeface="Arial" panose="020B0604020202020204" pitchFamily="34" charset="0"/>
          </a:endParaRPr>
        </a:p>
      </dgm:t>
    </dgm:pt>
    <dgm:pt modelId="{94F3C987-A40E-4428-98D3-3432FCBECF01}" type="parTrans" cxnId="{92531E52-C83E-465A-9977-A8C1E90B2673}">
      <dgm:prSet/>
      <dgm:spPr/>
      <dgm:t>
        <a:bodyPr/>
        <a:lstStyle/>
        <a:p>
          <a:endParaRPr lang="en-US"/>
        </a:p>
      </dgm:t>
    </dgm:pt>
    <dgm:pt modelId="{F474932E-BE68-4D51-ADB2-CF1B01B148F2}" type="sibTrans" cxnId="{92531E52-C83E-465A-9977-A8C1E90B2673}">
      <dgm:prSet/>
      <dgm:spPr/>
      <dgm:t>
        <a:bodyPr/>
        <a:lstStyle/>
        <a:p>
          <a:pPr>
            <a:lnSpc>
              <a:spcPct val="100000"/>
            </a:lnSpc>
          </a:pPr>
          <a:endParaRPr lang="en-US"/>
        </a:p>
      </dgm:t>
    </dgm:pt>
    <dgm:pt modelId="{CD51692D-FF79-4D67-AF64-EEC275A32DCD}">
      <dgm:prSet/>
      <dgm:spPr/>
      <dgm:t>
        <a:bodyPr/>
        <a:lstStyle/>
        <a:p>
          <a:pPr>
            <a:lnSpc>
              <a:spcPct val="100000"/>
            </a:lnSpc>
          </a:pPr>
          <a:r>
            <a:rPr lang="en-US">
              <a:latin typeface="Arial" panose="020B0604020202020204" pitchFamily="34" charset="0"/>
              <a:cs typeface="Arial" panose="020B0604020202020204" pitchFamily="34" charset="0"/>
            </a:rPr>
            <a:t>2. </a:t>
          </a:r>
          <a:r>
            <a:rPr lang="en-US">
              <a:latin typeface="+mj-lt"/>
              <a:cs typeface="Arial" panose="020B0604020202020204" pitchFamily="34" charset="0"/>
            </a:rPr>
            <a:t>Les recours civils</a:t>
          </a:r>
          <a:endParaRPr lang="en-US" dirty="0">
            <a:latin typeface="+mj-lt"/>
            <a:cs typeface="Arial" panose="020B0604020202020204" pitchFamily="34" charset="0"/>
          </a:endParaRPr>
        </a:p>
      </dgm:t>
    </dgm:pt>
    <dgm:pt modelId="{EBB00583-5CBC-405E-BEA1-8D9CF3974DDA}" type="parTrans" cxnId="{B4F53030-2232-4A61-985A-3CAF49C7DD61}">
      <dgm:prSet/>
      <dgm:spPr/>
      <dgm:t>
        <a:bodyPr/>
        <a:lstStyle/>
        <a:p>
          <a:endParaRPr lang="en-US"/>
        </a:p>
      </dgm:t>
    </dgm:pt>
    <dgm:pt modelId="{CEFA1C1D-94BA-4007-BF1E-98D94A4C5CA2}" type="sibTrans" cxnId="{B4F53030-2232-4A61-985A-3CAF49C7DD61}">
      <dgm:prSet/>
      <dgm:spPr/>
      <dgm:t>
        <a:bodyPr/>
        <a:lstStyle/>
        <a:p>
          <a:pPr>
            <a:lnSpc>
              <a:spcPct val="100000"/>
            </a:lnSpc>
          </a:pPr>
          <a:endParaRPr lang="en-US"/>
        </a:p>
      </dgm:t>
    </dgm:pt>
    <dgm:pt modelId="{E1A19FD9-331F-4D91-B68B-012FD39F76E3}">
      <dgm:prSet/>
      <dgm:spPr/>
      <dgm:t>
        <a:bodyPr/>
        <a:lstStyle/>
        <a:p>
          <a:pPr>
            <a:lnSpc>
              <a:spcPct val="100000"/>
            </a:lnSpc>
          </a:pPr>
          <a:r>
            <a:rPr lang="en-US">
              <a:latin typeface="Arial" panose="020B0604020202020204" pitchFamily="34" charset="0"/>
              <a:cs typeface="Arial" panose="020B0604020202020204" pitchFamily="34" charset="0"/>
            </a:rPr>
            <a:t>3. </a:t>
          </a:r>
          <a:r>
            <a:rPr lang="en-US">
              <a:latin typeface="+mj-lt"/>
              <a:cs typeface="Arial" panose="020B0604020202020204" pitchFamily="34" charset="0"/>
            </a:rPr>
            <a:t>La rente d’invalidité de Retraite Québec</a:t>
          </a:r>
          <a:endParaRPr lang="en-US" dirty="0">
            <a:latin typeface="+mj-lt"/>
            <a:cs typeface="Arial" panose="020B0604020202020204" pitchFamily="34" charset="0"/>
          </a:endParaRPr>
        </a:p>
      </dgm:t>
    </dgm:pt>
    <dgm:pt modelId="{C14D2541-7026-4660-8A01-D10C43D628E9}" type="parTrans" cxnId="{0723ED18-5530-44F3-A1B3-2A347ECB1FDF}">
      <dgm:prSet/>
      <dgm:spPr/>
      <dgm:t>
        <a:bodyPr/>
        <a:lstStyle/>
        <a:p>
          <a:endParaRPr lang="en-US"/>
        </a:p>
      </dgm:t>
    </dgm:pt>
    <dgm:pt modelId="{5C15F5EE-D019-466C-9CAE-52B9030C98D8}" type="sibTrans" cxnId="{0723ED18-5530-44F3-A1B3-2A347ECB1FDF}">
      <dgm:prSet/>
      <dgm:spPr/>
      <dgm:t>
        <a:bodyPr/>
        <a:lstStyle/>
        <a:p>
          <a:pPr>
            <a:lnSpc>
              <a:spcPct val="100000"/>
            </a:lnSpc>
          </a:pPr>
          <a:endParaRPr lang="en-US"/>
        </a:p>
      </dgm:t>
    </dgm:pt>
    <dgm:pt modelId="{68BCE871-5EEE-4D03-BE83-646CC1362806}">
      <dgm:prSet/>
      <dgm:spPr/>
      <dgm:t>
        <a:bodyPr/>
        <a:lstStyle/>
        <a:p>
          <a:pPr>
            <a:lnSpc>
              <a:spcPct val="100000"/>
            </a:lnSpc>
          </a:pPr>
          <a:r>
            <a:rPr lang="en-US">
              <a:latin typeface="Arial" panose="020B0604020202020204" pitchFamily="34" charset="0"/>
              <a:cs typeface="Arial" panose="020B0604020202020204" pitchFamily="34" charset="0"/>
            </a:rPr>
            <a:t>4. </a:t>
          </a:r>
          <a:r>
            <a:rPr lang="en-US">
              <a:latin typeface="+mj-lt"/>
              <a:cs typeface="Arial" panose="020B0604020202020204" pitchFamily="34" charset="0"/>
            </a:rPr>
            <a:t>Période de questions</a:t>
          </a:r>
          <a:endParaRPr lang="en-US" dirty="0">
            <a:latin typeface="+mj-lt"/>
            <a:cs typeface="Arial" panose="020B0604020202020204" pitchFamily="34" charset="0"/>
          </a:endParaRPr>
        </a:p>
      </dgm:t>
    </dgm:pt>
    <dgm:pt modelId="{75C78F85-A0FE-4EAE-9BD3-E0E64FFF788F}" type="parTrans" cxnId="{6D2AD687-5424-4D4B-8878-F5DB173C8DBB}">
      <dgm:prSet/>
      <dgm:spPr/>
      <dgm:t>
        <a:bodyPr/>
        <a:lstStyle/>
        <a:p>
          <a:endParaRPr lang="fr-CA"/>
        </a:p>
      </dgm:t>
    </dgm:pt>
    <dgm:pt modelId="{63767BF1-3A80-4FCC-BAED-D2762985680E}" type="sibTrans" cxnId="{6D2AD687-5424-4D4B-8878-F5DB173C8DBB}">
      <dgm:prSet/>
      <dgm:spPr/>
      <dgm:t>
        <a:bodyPr/>
        <a:lstStyle/>
        <a:p>
          <a:pPr>
            <a:lnSpc>
              <a:spcPct val="100000"/>
            </a:lnSpc>
          </a:pPr>
          <a:endParaRPr lang="fr-CA"/>
        </a:p>
      </dgm:t>
    </dgm:pt>
    <dgm:pt modelId="{FF1DAE2B-FC8E-2C47-B742-CE2D93D3A61F}">
      <dgm:prSet/>
      <dgm:spPr/>
      <dgm:t>
        <a:bodyPr/>
        <a:lstStyle/>
        <a:p>
          <a:pPr>
            <a:lnSpc>
              <a:spcPct val="100000"/>
            </a:lnSpc>
          </a:pPr>
          <a:endParaRPr lang="en-US" dirty="0">
            <a:latin typeface="+mj-lt"/>
            <a:cs typeface="Arial" panose="020B0604020202020204" pitchFamily="34" charset="0"/>
          </a:endParaRPr>
        </a:p>
      </dgm:t>
    </dgm:pt>
    <dgm:pt modelId="{9DC7BF2E-F848-5649-A989-DA5250BE9921}" type="parTrans" cxnId="{A95288B6-61BE-FB46-8C4D-984C76779694}">
      <dgm:prSet/>
      <dgm:spPr/>
      <dgm:t>
        <a:bodyPr/>
        <a:lstStyle/>
        <a:p>
          <a:endParaRPr lang="fr-CA"/>
        </a:p>
      </dgm:t>
    </dgm:pt>
    <dgm:pt modelId="{FA4845BF-8651-814D-87CC-68D1887C4632}" type="sibTrans" cxnId="{A95288B6-61BE-FB46-8C4D-984C76779694}">
      <dgm:prSet/>
      <dgm:spPr/>
      <dgm:t>
        <a:bodyPr/>
        <a:lstStyle/>
        <a:p>
          <a:endParaRPr lang="fr-CA"/>
        </a:p>
      </dgm:t>
    </dgm:pt>
    <dgm:pt modelId="{67EE4D6D-0DA7-D746-A648-DD64A4BC34DB}" type="pres">
      <dgm:prSet presAssocID="{09BA31D5-D192-469C-BD15-8DB5C1F425E9}" presName="vert0" presStyleCnt="0">
        <dgm:presLayoutVars>
          <dgm:dir/>
          <dgm:animOne val="branch"/>
          <dgm:animLvl val="lvl"/>
        </dgm:presLayoutVars>
      </dgm:prSet>
      <dgm:spPr/>
    </dgm:pt>
    <dgm:pt modelId="{1D1F212D-7C87-AF49-A12F-F0BD020EB654}" type="pres">
      <dgm:prSet presAssocID="{73ED6C2B-F71E-415E-ABFC-83D7A262AD70}" presName="thickLine" presStyleLbl="alignNode1" presStyleIdx="0" presStyleCnt="5"/>
      <dgm:spPr/>
    </dgm:pt>
    <dgm:pt modelId="{21A006FD-FF45-FB47-A203-8AB4FCECF126}" type="pres">
      <dgm:prSet presAssocID="{73ED6C2B-F71E-415E-ABFC-83D7A262AD70}" presName="horz1" presStyleCnt="0"/>
      <dgm:spPr/>
    </dgm:pt>
    <dgm:pt modelId="{91A57C62-9CC4-C149-BDB1-1B4AC6C129E2}" type="pres">
      <dgm:prSet presAssocID="{73ED6C2B-F71E-415E-ABFC-83D7A262AD70}" presName="tx1" presStyleLbl="revTx" presStyleIdx="0" presStyleCnt="5"/>
      <dgm:spPr/>
    </dgm:pt>
    <dgm:pt modelId="{D15E07D7-D741-174B-95B2-41E65CCDE8E4}" type="pres">
      <dgm:prSet presAssocID="{73ED6C2B-F71E-415E-ABFC-83D7A262AD70}" presName="vert1" presStyleCnt="0"/>
      <dgm:spPr/>
    </dgm:pt>
    <dgm:pt modelId="{3E9D23C4-44B4-394E-BFAD-FBD535C75CDD}" type="pres">
      <dgm:prSet presAssocID="{CD51692D-FF79-4D67-AF64-EEC275A32DCD}" presName="thickLine" presStyleLbl="alignNode1" presStyleIdx="1" presStyleCnt="5"/>
      <dgm:spPr/>
    </dgm:pt>
    <dgm:pt modelId="{1F96A396-5AD6-5042-9EE7-CD888043308B}" type="pres">
      <dgm:prSet presAssocID="{CD51692D-FF79-4D67-AF64-EEC275A32DCD}" presName="horz1" presStyleCnt="0"/>
      <dgm:spPr/>
    </dgm:pt>
    <dgm:pt modelId="{8FAD5C10-61A9-FB4D-BD1F-C3D10020D50D}" type="pres">
      <dgm:prSet presAssocID="{CD51692D-FF79-4D67-AF64-EEC275A32DCD}" presName="tx1" presStyleLbl="revTx" presStyleIdx="1" presStyleCnt="5"/>
      <dgm:spPr/>
    </dgm:pt>
    <dgm:pt modelId="{53A49E71-F496-3946-BDC7-120171EF2F88}" type="pres">
      <dgm:prSet presAssocID="{CD51692D-FF79-4D67-AF64-EEC275A32DCD}" presName="vert1" presStyleCnt="0"/>
      <dgm:spPr/>
    </dgm:pt>
    <dgm:pt modelId="{786974B5-28BB-6D4E-9445-822B1B36A5AC}" type="pres">
      <dgm:prSet presAssocID="{E1A19FD9-331F-4D91-B68B-012FD39F76E3}" presName="thickLine" presStyleLbl="alignNode1" presStyleIdx="2" presStyleCnt="5"/>
      <dgm:spPr/>
    </dgm:pt>
    <dgm:pt modelId="{0B2EB9A5-015F-FD45-870B-08444E0393A7}" type="pres">
      <dgm:prSet presAssocID="{E1A19FD9-331F-4D91-B68B-012FD39F76E3}" presName="horz1" presStyleCnt="0"/>
      <dgm:spPr/>
    </dgm:pt>
    <dgm:pt modelId="{DA7A398F-E1FA-2649-B58D-80F53843A60D}" type="pres">
      <dgm:prSet presAssocID="{E1A19FD9-331F-4D91-B68B-012FD39F76E3}" presName="tx1" presStyleLbl="revTx" presStyleIdx="2" presStyleCnt="5"/>
      <dgm:spPr/>
    </dgm:pt>
    <dgm:pt modelId="{909A0D34-6A84-BA4F-AE32-50CA858B55C4}" type="pres">
      <dgm:prSet presAssocID="{E1A19FD9-331F-4D91-B68B-012FD39F76E3}" presName="vert1" presStyleCnt="0"/>
      <dgm:spPr/>
    </dgm:pt>
    <dgm:pt modelId="{F98098D0-6D0F-CD4A-8463-E314E05B5B1B}" type="pres">
      <dgm:prSet presAssocID="{68BCE871-5EEE-4D03-BE83-646CC1362806}" presName="thickLine" presStyleLbl="alignNode1" presStyleIdx="3" presStyleCnt="5"/>
      <dgm:spPr/>
    </dgm:pt>
    <dgm:pt modelId="{CAB1F9EB-7037-0A45-9C3B-8F86C92E2EBF}" type="pres">
      <dgm:prSet presAssocID="{68BCE871-5EEE-4D03-BE83-646CC1362806}" presName="horz1" presStyleCnt="0"/>
      <dgm:spPr/>
    </dgm:pt>
    <dgm:pt modelId="{B8CCBCF2-787E-A542-AA03-8BD617427D12}" type="pres">
      <dgm:prSet presAssocID="{68BCE871-5EEE-4D03-BE83-646CC1362806}" presName="tx1" presStyleLbl="revTx" presStyleIdx="3" presStyleCnt="5"/>
      <dgm:spPr/>
    </dgm:pt>
    <dgm:pt modelId="{63FF80A7-4A0A-1441-8F4B-4E0DBAFB2A96}" type="pres">
      <dgm:prSet presAssocID="{68BCE871-5EEE-4D03-BE83-646CC1362806}" presName="vert1" presStyleCnt="0"/>
      <dgm:spPr/>
    </dgm:pt>
    <dgm:pt modelId="{E8410439-B81B-0B45-ABC9-A9C3414E6E91}" type="pres">
      <dgm:prSet presAssocID="{FF1DAE2B-FC8E-2C47-B742-CE2D93D3A61F}" presName="thickLine" presStyleLbl="alignNode1" presStyleIdx="4" presStyleCnt="5"/>
      <dgm:spPr/>
    </dgm:pt>
    <dgm:pt modelId="{EB27964D-4CEE-DA4E-8615-1F22D8B48CE0}" type="pres">
      <dgm:prSet presAssocID="{FF1DAE2B-FC8E-2C47-B742-CE2D93D3A61F}" presName="horz1" presStyleCnt="0"/>
      <dgm:spPr/>
    </dgm:pt>
    <dgm:pt modelId="{F49B20CA-77A5-3D48-83C1-DAECB72ABF9F}" type="pres">
      <dgm:prSet presAssocID="{FF1DAE2B-FC8E-2C47-B742-CE2D93D3A61F}" presName="tx1" presStyleLbl="revTx" presStyleIdx="4" presStyleCnt="5"/>
      <dgm:spPr/>
    </dgm:pt>
    <dgm:pt modelId="{9883EDE0-EA69-BE41-9D0B-55E9094A5C13}" type="pres">
      <dgm:prSet presAssocID="{FF1DAE2B-FC8E-2C47-B742-CE2D93D3A61F}" presName="vert1" presStyleCnt="0"/>
      <dgm:spPr/>
    </dgm:pt>
  </dgm:ptLst>
  <dgm:cxnLst>
    <dgm:cxn modelId="{0723ED18-5530-44F3-A1B3-2A347ECB1FDF}" srcId="{09BA31D5-D192-469C-BD15-8DB5C1F425E9}" destId="{E1A19FD9-331F-4D91-B68B-012FD39F76E3}" srcOrd="2" destOrd="0" parTransId="{C14D2541-7026-4660-8A01-D10C43D628E9}" sibTransId="{5C15F5EE-D019-466C-9CAE-52B9030C98D8}"/>
    <dgm:cxn modelId="{0B7C6A2D-DF64-6B49-AC97-204C05B0CFC1}" type="presOf" srcId="{09BA31D5-D192-469C-BD15-8DB5C1F425E9}" destId="{67EE4D6D-0DA7-D746-A648-DD64A4BC34DB}" srcOrd="0" destOrd="0" presId="urn:microsoft.com/office/officeart/2008/layout/LinedList"/>
    <dgm:cxn modelId="{B4F53030-2232-4A61-985A-3CAF49C7DD61}" srcId="{09BA31D5-D192-469C-BD15-8DB5C1F425E9}" destId="{CD51692D-FF79-4D67-AF64-EEC275A32DCD}" srcOrd="1" destOrd="0" parTransId="{EBB00583-5CBC-405E-BEA1-8D9CF3974DDA}" sibTransId="{CEFA1C1D-94BA-4007-BF1E-98D94A4C5CA2}"/>
    <dgm:cxn modelId="{92531E52-C83E-465A-9977-A8C1E90B2673}" srcId="{09BA31D5-D192-469C-BD15-8DB5C1F425E9}" destId="{73ED6C2B-F71E-415E-ABFC-83D7A262AD70}" srcOrd="0" destOrd="0" parTransId="{94F3C987-A40E-4428-98D3-3432FCBECF01}" sibTransId="{F474932E-BE68-4D51-ADB2-CF1B01B148F2}"/>
    <dgm:cxn modelId="{51EB5466-BCCA-8E4C-8A11-11BA8E3C8638}" type="presOf" srcId="{FF1DAE2B-FC8E-2C47-B742-CE2D93D3A61F}" destId="{F49B20CA-77A5-3D48-83C1-DAECB72ABF9F}" srcOrd="0" destOrd="0" presId="urn:microsoft.com/office/officeart/2008/layout/LinedList"/>
    <dgm:cxn modelId="{506F0B6F-56DA-4A4E-B6B9-FBF425D7F120}" type="presOf" srcId="{68BCE871-5EEE-4D03-BE83-646CC1362806}" destId="{B8CCBCF2-787E-A542-AA03-8BD617427D12}" srcOrd="0" destOrd="0" presId="urn:microsoft.com/office/officeart/2008/layout/LinedList"/>
    <dgm:cxn modelId="{6D2AD687-5424-4D4B-8878-F5DB173C8DBB}" srcId="{09BA31D5-D192-469C-BD15-8DB5C1F425E9}" destId="{68BCE871-5EEE-4D03-BE83-646CC1362806}" srcOrd="3" destOrd="0" parTransId="{75C78F85-A0FE-4EAE-9BD3-E0E64FFF788F}" sibTransId="{63767BF1-3A80-4FCC-BAED-D2762985680E}"/>
    <dgm:cxn modelId="{1108D996-DECC-6B4E-AC4C-2E4ECF68664E}" type="presOf" srcId="{E1A19FD9-331F-4D91-B68B-012FD39F76E3}" destId="{DA7A398F-E1FA-2649-B58D-80F53843A60D}" srcOrd="0" destOrd="0" presId="urn:microsoft.com/office/officeart/2008/layout/LinedList"/>
    <dgm:cxn modelId="{A95288B6-61BE-FB46-8C4D-984C76779694}" srcId="{09BA31D5-D192-469C-BD15-8DB5C1F425E9}" destId="{FF1DAE2B-FC8E-2C47-B742-CE2D93D3A61F}" srcOrd="4" destOrd="0" parTransId="{9DC7BF2E-F848-5649-A989-DA5250BE9921}" sibTransId="{FA4845BF-8651-814D-87CC-68D1887C4632}"/>
    <dgm:cxn modelId="{A8BF6DDA-EE83-3E4B-AA86-3E7B287030B9}" type="presOf" srcId="{73ED6C2B-F71E-415E-ABFC-83D7A262AD70}" destId="{91A57C62-9CC4-C149-BDB1-1B4AC6C129E2}" srcOrd="0" destOrd="0" presId="urn:microsoft.com/office/officeart/2008/layout/LinedList"/>
    <dgm:cxn modelId="{7656A8FD-B354-C442-9EC4-D0C0C62DA25D}" type="presOf" srcId="{CD51692D-FF79-4D67-AF64-EEC275A32DCD}" destId="{8FAD5C10-61A9-FB4D-BD1F-C3D10020D50D}" srcOrd="0" destOrd="0" presId="urn:microsoft.com/office/officeart/2008/layout/LinedList"/>
    <dgm:cxn modelId="{40577F8A-FD68-1C4E-A657-C81867E44474}" type="presParOf" srcId="{67EE4D6D-0DA7-D746-A648-DD64A4BC34DB}" destId="{1D1F212D-7C87-AF49-A12F-F0BD020EB654}" srcOrd="0" destOrd="0" presId="urn:microsoft.com/office/officeart/2008/layout/LinedList"/>
    <dgm:cxn modelId="{8D54E5E0-F9AE-8B42-9D53-C8F256969292}" type="presParOf" srcId="{67EE4D6D-0DA7-D746-A648-DD64A4BC34DB}" destId="{21A006FD-FF45-FB47-A203-8AB4FCECF126}" srcOrd="1" destOrd="0" presId="urn:microsoft.com/office/officeart/2008/layout/LinedList"/>
    <dgm:cxn modelId="{C2DBE550-93DA-FD47-9DDB-422C80C340F8}" type="presParOf" srcId="{21A006FD-FF45-FB47-A203-8AB4FCECF126}" destId="{91A57C62-9CC4-C149-BDB1-1B4AC6C129E2}" srcOrd="0" destOrd="0" presId="urn:microsoft.com/office/officeart/2008/layout/LinedList"/>
    <dgm:cxn modelId="{52AD86E9-B45C-2845-8234-E721308260EA}" type="presParOf" srcId="{21A006FD-FF45-FB47-A203-8AB4FCECF126}" destId="{D15E07D7-D741-174B-95B2-41E65CCDE8E4}" srcOrd="1" destOrd="0" presId="urn:microsoft.com/office/officeart/2008/layout/LinedList"/>
    <dgm:cxn modelId="{525DD28E-9C7C-A64A-BDFA-37E154E2428A}" type="presParOf" srcId="{67EE4D6D-0DA7-D746-A648-DD64A4BC34DB}" destId="{3E9D23C4-44B4-394E-BFAD-FBD535C75CDD}" srcOrd="2" destOrd="0" presId="urn:microsoft.com/office/officeart/2008/layout/LinedList"/>
    <dgm:cxn modelId="{7ECA4606-DCE8-F949-8C07-8D3B935A0A29}" type="presParOf" srcId="{67EE4D6D-0DA7-D746-A648-DD64A4BC34DB}" destId="{1F96A396-5AD6-5042-9EE7-CD888043308B}" srcOrd="3" destOrd="0" presId="urn:microsoft.com/office/officeart/2008/layout/LinedList"/>
    <dgm:cxn modelId="{AB27E4A7-299D-004E-BC3A-6D6D4FBEC414}" type="presParOf" srcId="{1F96A396-5AD6-5042-9EE7-CD888043308B}" destId="{8FAD5C10-61A9-FB4D-BD1F-C3D10020D50D}" srcOrd="0" destOrd="0" presId="urn:microsoft.com/office/officeart/2008/layout/LinedList"/>
    <dgm:cxn modelId="{EEA245FE-282D-E547-9066-4E08E7FD039E}" type="presParOf" srcId="{1F96A396-5AD6-5042-9EE7-CD888043308B}" destId="{53A49E71-F496-3946-BDC7-120171EF2F88}" srcOrd="1" destOrd="0" presId="urn:microsoft.com/office/officeart/2008/layout/LinedList"/>
    <dgm:cxn modelId="{A97D8AFE-6FB9-914E-9B93-3757BD4D4C37}" type="presParOf" srcId="{67EE4D6D-0DA7-D746-A648-DD64A4BC34DB}" destId="{786974B5-28BB-6D4E-9445-822B1B36A5AC}" srcOrd="4" destOrd="0" presId="urn:microsoft.com/office/officeart/2008/layout/LinedList"/>
    <dgm:cxn modelId="{5269C078-E1F9-D144-9093-B4085F7E1030}" type="presParOf" srcId="{67EE4D6D-0DA7-D746-A648-DD64A4BC34DB}" destId="{0B2EB9A5-015F-FD45-870B-08444E0393A7}" srcOrd="5" destOrd="0" presId="urn:microsoft.com/office/officeart/2008/layout/LinedList"/>
    <dgm:cxn modelId="{841025A8-30CF-9942-B0D6-11B757BD30FB}" type="presParOf" srcId="{0B2EB9A5-015F-FD45-870B-08444E0393A7}" destId="{DA7A398F-E1FA-2649-B58D-80F53843A60D}" srcOrd="0" destOrd="0" presId="urn:microsoft.com/office/officeart/2008/layout/LinedList"/>
    <dgm:cxn modelId="{6FCF2C61-0CD6-8948-905C-5EA06CB0B965}" type="presParOf" srcId="{0B2EB9A5-015F-FD45-870B-08444E0393A7}" destId="{909A0D34-6A84-BA4F-AE32-50CA858B55C4}" srcOrd="1" destOrd="0" presId="urn:microsoft.com/office/officeart/2008/layout/LinedList"/>
    <dgm:cxn modelId="{29CD9738-FE31-E945-AABC-8C9CAA30F11B}" type="presParOf" srcId="{67EE4D6D-0DA7-D746-A648-DD64A4BC34DB}" destId="{F98098D0-6D0F-CD4A-8463-E314E05B5B1B}" srcOrd="6" destOrd="0" presId="urn:microsoft.com/office/officeart/2008/layout/LinedList"/>
    <dgm:cxn modelId="{8A648AB0-81B9-4D44-8479-8B4878A118E5}" type="presParOf" srcId="{67EE4D6D-0DA7-D746-A648-DD64A4BC34DB}" destId="{CAB1F9EB-7037-0A45-9C3B-8F86C92E2EBF}" srcOrd="7" destOrd="0" presId="urn:microsoft.com/office/officeart/2008/layout/LinedList"/>
    <dgm:cxn modelId="{EB7451ED-6920-D743-97E7-D96F5283DF71}" type="presParOf" srcId="{CAB1F9EB-7037-0A45-9C3B-8F86C92E2EBF}" destId="{B8CCBCF2-787E-A542-AA03-8BD617427D12}" srcOrd="0" destOrd="0" presId="urn:microsoft.com/office/officeart/2008/layout/LinedList"/>
    <dgm:cxn modelId="{CD4C76B4-8043-F04E-BFA1-D9456091191E}" type="presParOf" srcId="{CAB1F9EB-7037-0A45-9C3B-8F86C92E2EBF}" destId="{63FF80A7-4A0A-1441-8F4B-4E0DBAFB2A96}" srcOrd="1" destOrd="0" presId="urn:microsoft.com/office/officeart/2008/layout/LinedList"/>
    <dgm:cxn modelId="{7057A329-1426-8541-A062-9B534A18EAEA}" type="presParOf" srcId="{67EE4D6D-0DA7-D746-A648-DD64A4BC34DB}" destId="{E8410439-B81B-0B45-ABC9-A9C3414E6E91}" srcOrd="8" destOrd="0" presId="urn:microsoft.com/office/officeart/2008/layout/LinedList"/>
    <dgm:cxn modelId="{58174555-38F1-914A-A650-A486E3B1675E}" type="presParOf" srcId="{67EE4D6D-0DA7-D746-A648-DD64A4BC34DB}" destId="{EB27964D-4CEE-DA4E-8615-1F22D8B48CE0}" srcOrd="9" destOrd="0" presId="urn:microsoft.com/office/officeart/2008/layout/LinedList"/>
    <dgm:cxn modelId="{6F6D4400-5D15-654B-A33B-B9FBE2B5CABD}" type="presParOf" srcId="{EB27964D-4CEE-DA4E-8615-1F22D8B48CE0}" destId="{F49B20CA-77A5-3D48-83C1-DAECB72ABF9F}" srcOrd="0" destOrd="0" presId="urn:microsoft.com/office/officeart/2008/layout/LinedList"/>
    <dgm:cxn modelId="{D697BFCE-C589-1A4D-B079-921A04440610}" type="presParOf" srcId="{EB27964D-4CEE-DA4E-8615-1F22D8B48CE0}" destId="{9883EDE0-EA69-BE41-9D0B-55E9094A5C1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1F212D-7C87-AF49-A12F-F0BD020EB654}">
      <dsp:nvSpPr>
        <dsp:cNvPr id="0" name=""/>
        <dsp:cNvSpPr/>
      </dsp:nvSpPr>
      <dsp:spPr>
        <a:xfrm>
          <a:off x="0" y="415"/>
          <a:ext cx="10895369"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A57C62-9CC4-C149-BDB1-1B4AC6C129E2}">
      <dsp:nvSpPr>
        <dsp:cNvPr id="0" name=""/>
        <dsp:cNvSpPr/>
      </dsp:nvSpPr>
      <dsp:spPr>
        <a:xfrm>
          <a:off x="0" y="415"/>
          <a:ext cx="10895369" cy="680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fr-CA" sz="2900" kern="1200">
              <a:latin typeface="Arial" panose="020B0604020202020204" pitchFamily="34" charset="0"/>
              <a:cs typeface="Arial" panose="020B0604020202020204" pitchFamily="34" charset="0"/>
            </a:rPr>
            <a:t>1</a:t>
          </a:r>
          <a:r>
            <a:rPr lang="fr-CA" sz="2900" kern="1200">
              <a:latin typeface="+mj-lt"/>
              <a:cs typeface="Arial" panose="020B0604020202020204" pitchFamily="34" charset="0"/>
            </a:rPr>
            <a:t>. Le contrat d’assurance : définition et composantes </a:t>
          </a:r>
          <a:endParaRPr lang="en-US" sz="2900" kern="1200">
            <a:latin typeface="+mj-lt"/>
            <a:cs typeface="Arial" panose="020B0604020202020204" pitchFamily="34" charset="0"/>
          </a:endParaRPr>
        </a:p>
      </dsp:txBody>
      <dsp:txXfrm>
        <a:off x="0" y="415"/>
        <a:ext cx="10895369" cy="680689"/>
      </dsp:txXfrm>
    </dsp:sp>
    <dsp:sp modelId="{3E9D23C4-44B4-394E-BFAD-FBD535C75CDD}">
      <dsp:nvSpPr>
        <dsp:cNvPr id="0" name=""/>
        <dsp:cNvSpPr/>
      </dsp:nvSpPr>
      <dsp:spPr>
        <a:xfrm>
          <a:off x="0" y="681104"/>
          <a:ext cx="10895369" cy="0"/>
        </a:xfrm>
        <a:prstGeom prst="line">
          <a:avLst/>
        </a:prstGeom>
        <a:solidFill>
          <a:schemeClr val="accent5">
            <a:hueOff val="1559309"/>
            <a:satOff val="-1003"/>
            <a:lumOff val="686"/>
            <a:alphaOff val="0"/>
          </a:schemeClr>
        </a:solidFill>
        <a:ln w="19050" cap="rnd" cmpd="sng" algn="ctr">
          <a:solidFill>
            <a:schemeClr val="accent5">
              <a:hueOff val="1559309"/>
              <a:satOff val="-1003"/>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AD5C10-61A9-FB4D-BD1F-C3D10020D50D}">
      <dsp:nvSpPr>
        <dsp:cNvPr id="0" name=""/>
        <dsp:cNvSpPr/>
      </dsp:nvSpPr>
      <dsp:spPr>
        <a:xfrm>
          <a:off x="0" y="681104"/>
          <a:ext cx="10895369" cy="680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100000"/>
            </a:lnSpc>
            <a:spcBef>
              <a:spcPct val="0"/>
            </a:spcBef>
            <a:spcAft>
              <a:spcPct val="35000"/>
            </a:spcAft>
            <a:buNone/>
          </a:pPr>
          <a:r>
            <a:rPr lang="en-US" sz="2900" kern="1200">
              <a:latin typeface="Arial" panose="020B0604020202020204" pitchFamily="34" charset="0"/>
              <a:cs typeface="Arial" panose="020B0604020202020204" pitchFamily="34" charset="0"/>
            </a:rPr>
            <a:t>2. </a:t>
          </a:r>
          <a:r>
            <a:rPr lang="en-US" sz="2900" kern="1200">
              <a:latin typeface="+mj-lt"/>
              <a:cs typeface="Arial" panose="020B0604020202020204" pitchFamily="34" charset="0"/>
            </a:rPr>
            <a:t>Les recours civils</a:t>
          </a:r>
          <a:endParaRPr lang="en-US" sz="2900" kern="1200" dirty="0">
            <a:latin typeface="+mj-lt"/>
            <a:cs typeface="Arial" panose="020B0604020202020204" pitchFamily="34" charset="0"/>
          </a:endParaRPr>
        </a:p>
      </dsp:txBody>
      <dsp:txXfrm>
        <a:off x="0" y="681104"/>
        <a:ext cx="10895369" cy="680689"/>
      </dsp:txXfrm>
    </dsp:sp>
    <dsp:sp modelId="{786974B5-28BB-6D4E-9445-822B1B36A5AC}">
      <dsp:nvSpPr>
        <dsp:cNvPr id="0" name=""/>
        <dsp:cNvSpPr/>
      </dsp:nvSpPr>
      <dsp:spPr>
        <a:xfrm>
          <a:off x="0" y="1361793"/>
          <a:ext cx="10895369" cy="0"/>
        </a:xfrm>
        <a:prstGeom prst="line">
          <a:avLst/>
        </a:prstGeom>
        <a:solidFill>
          <a:schemeClr val="accent5">
            <a:hueOff val="3118619"/>
            <a:satOff val="-2006"/>
            <a:lumOff val="1372"/>
            <a:alphaOff val="0"/>
          </a:schemeClr>
        </a:solidFill>
        <a:ln w="19050" cap="rnd" cmpd="sng" algn="ctr">
          <a:solidFill>
            <a:schemeClr val="accent5">
              <a:hueOff val="3118619"/>
              <a:satOff val="-2006"/>
              <a:lumOff val="137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7A398F-E1FA-2649-B58D-80F53843A60D}">
      <dsp:nvSpPr>
        <dsp:cNvPr id="0" name=""/>
        <dsp:cNvSpPr/>
      </dsp:nvSpPr>
      <dsp:spPr>
        <a:xfrm>
          <a:off x="0" y="1361793"/>
          <a:ext cx="10895369" cy="680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100000"/>
            </a:lnSpc>
            <a:spcBef>
              <a:spcPct val="0"/>
            </a:spcBef>
            <a:spcAft>
              <a:spcPct val="35000"/>
            </a:spcAft>
            <a:buNone/>
          </a:pPr>
          <a:r>
            <a:rPr lang="en-US" sz="2900" kern="1200">
              <a:latin typeface="Arial" panose="020B0604020202020204" pitchFamily="34" charset="0"/>
              <a:cs typeface="Arial" panose="020B0604020202020204" pitchFamily="34" charset="0"/>
            </a:rPr>
            <a:t>3. </a:t>
          </a:r>
          <a:r>
            <a:rPr lang="en-US" sz="2900" kern="1200">
              <a:latin typeface="+mj-lt"/>
              <a:cs typeface="Arial" panose="020B0604020202020204" pitchFamily="34" charset="0"/>
            </a:rPr>
            <a:t>La rente d’invalidité de Retraite Québec</a:t>
          </a:r>
          <a:endParaRPr lang="en-US" sz="2900" kern="1200" dirty="0">
            <a:latin typeface="+mj-lt"/>
            <a:cs typeface="Arial" panose="020B0604020202020204" pitchFamily="34" charset="0"/>
          </a:endParaRPr>
        </a:p>
      </dsp:txBody>
      <dsp:txXfrm>
        <a:off x="0" y="1361793"/>
        <a:ext cx="10895369" cy="680689"/>
      </dsp:txXfrm>
    </dsp:sp>
    <dsp:sp modelId="{F98098D0-6D0F-CD4A-8463-E314E05B5B1B}">
      <dsp:nvSpPr>
        <dsp:cNvPr id="0" name=""/>
        <dsp:cNvSpPr/>
      </dsp:nvSpPr>
      <dsp:spPr>
        <a:xfrm>
          <a:off x="0" y="2042483"/>
          <a:ext cx="10895369" cy="0"/>
        </a:xfrm>
        <a:prstGeom prst="line">
          <a:avLst/>
        </a:prstGeom>
        <a:solidFill>
          <a:schemeClr val="accent5">
            <a:hueOff val="4677928"/>
            <a:satOff val="-3010"/>
            <a:lumOff val="2058"/>
            <a:alphaOff val="0"/>
          </a:schemeClr>
        </a:solidFill>
        <a:ln w="19050" cap="rnd" cmpd="sng" algn="ctr">
          <a:solidFill>
            <a:schemeClr val="accent5">
              <a:hueOff val="4677928"/>
              <a:satOff val="-3010"/>
              <a:lumOff val="205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CCBCF2-787E-A542-AA03-8BD617427D12}">
      <dsp:nvSpPr>
        <dsp:cNvPr id="0" name=""/>
        <dsp:cNvSpPr/>
      </dsp:nvSpPr>
      <dsp:spPr>
        <a:xfrm>
          <a:off x="0" y="2042483"/>
          <a:ext cx="10895369" cy="680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100000"/>
            </a:lnSpc>
            <a:spcBef>
              <a:spcPct val="0"/>
            </a:spcBef>
            <a:spcAft>
              <a:spcPct val="35000"/>
            </a:spcAft>
            <a:buNone/>
          </a:pPr>
          <a:r>
            <a:rPr lang="en-US" sz="2900" kern="1200">
              <a:latin typeface="Arial" panose="020B0604020202020204" pitchFamily="34" charset="0"/>
              <a:cs typeface="Arial" panose="020B0604020202020204" pitchFamily="34" charset="0"/>
            </a:rPr>
            <a:t>4. </a:t>
          </a:r>
          <a:r>
            <a:rPr lang="en-US" sz="2900" kern="1200">
              <a:latin typeface="+mj-lt"/>
              <a:cs typeface="Arial" panose="020B0604020202020204" pitchFamily="34" charset="0"/>
            </a:rPr>
            <a:t>Période de questions</a:t>
          </a:r>
          <a:endParaRPr lang="en-US" sz="2900" kern="1200" dirty="0">
            <a:latin typeface="+mj-lt"/>
            <a:cs typeface="Arial" panose="020B0604020202020204" pitchFamily="34" charset="0"/>
          </a:endParaRPr>
        </a:p>
      </dsp:txBody>
      <dsp:txXfrm>
        <a:off x="0" y="2042483"/>
        <a:ext cx="10895369" cy="680689"/>
      </dsp:txXfrm>
    </dsp:sp>
    <dsp:sp modelId="{E8410439-B81B-0B45-ABC9-A9C3414E6E91}">
      <dsp:nvSpPr>
        <dsp:cNvPr id="0" name=""/>
        <dsp:cNvSpPr/>
      </dsp:nvSpPr>
      <dsp:spPr>
        <a:xfrm>
          <a:off x="0" y="2723172"/>
          <a:ext cx="10895369" cy="0"/>
        </a:xfrm>
        <a:prstGeom prst="line">
          <a:avLst/>
        </a:prstGeom>
        <a:solidFill>
          <a:schemeClr val="accent5">
            <a:hueOff val="6237238"/>
            <a:satOff val="-4013"/>
            <a:lumOff val="2744"/>
            <a:alphaOff val="0"/>
          </a:schemeClr>
        </a:solidFill>
        <a:ln w="19050" cap="rnd" cmpd="sng" algn="ctr">
          <a:solidFill>
            <a:schemeClr val="accent5">
              <a:hueOff val="6237238"/>
              <a:satOff val="-4013"/>
              <a:lumOff val="274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9B20CA-77A5-3D48-83C1-DAECB72ABF9F}">
      <dsp:nvSpPr>
        <dsp:cNvPr id="0" name=""/>
        <dsp:cNvSpPr/>
      </dsp:nvSpPr>
      <dsp:spPr>
        <a:xfrm>
          <a:off x="0" y="2723172"/>
          <a:ext cx="10895369" cy="680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100000"/>
            </a:lnSpc>
            <a:spcBef>
              <a:spcPct val="0"/>
            </a:spcBef>
            <a:spcAft>
              <a:spcPct val="35000"/>
            </a:spcAft>
            <a:buNone/>
          </a:pPr>
          <a:endParaRPr lang="en-US" sz="2900" kern="1200" dirty="0">
            <a:latin typeface="+mj-lt"/>
            <a:cs typeface="Arial" panose="020B0604020202020204" pitchFamily="34" charset="0"/>
          </a:endParaRPr>
        </a:p>
      </dsp:txBody>
      <dsp:txXfrm>
        <a:off x="0" y="2723172"/>
        <a:ext cx="10895369" cy="68068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pt-BR"/>
              <a:t>Clique para editar o título mestre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E6661F8B-6919-E349-8713-261550A96A71}" type="datetimeFigureOut">
              <a:rPr lang="fr-FR" smtClean="0"/>
              <a:t>24/02/2026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3851976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E6661F8B-6919-E349-8713-261550A96A71}" type="datetimeFigureOut">
              <a:rPr lang="fr-FR" smtClean="0"/>
              <a:t>24/02/2026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4292979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pt-BR"/>
              <a:t>Clique para editar o título mestre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4" name="Date Placeholder 3"/>
          <p:cNvSpPr>
            <a:spLocks noGrp="1"/>
          </p:cNvSpPr>
          <p:nvPr>
            <p:ph type="dt" sz="half" idx="10"/>
          </p:nvPr>
        </p:nvSpPr>
        <p:spPr/>
        <p:txBody>
          <a:bodyPr/>
          <a:lstStyle/>
          <a:p>
            <a:fld id="{E6661F8B-6919-E349-8713-261550A96A71}" type="datetimeFigureOut">
              <a:rPr lang="fr-FR" smtClean="0"/>
              <a:t>24/02/2026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3371757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pt-BR"/>
              <a:t>Clique para editar o título mestre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pt-BR"/>
              <a:t>Editar estilos de texto Mestre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4" name="Date Placeholder 3"/>
          <p:cNvSpPr>
            <a:spLocks noGrp="1"/>
          </p:cNvSpPr>
          <p:nvPr>
            <p:ph type="dt" sz="half" idx="10"/>
          </p:nvPr>
        </p:nvSpPr>
        <p:spPr/>
        <p:txBody>
          <a:bodyPr/>
          <a:lstStyle/>
          <a:p>
            <a:fld id="{E6661F8B-6919-E349-8713-261550A96A71}" type="datetimeFigureOut">
              <a:rPr lang="fr-FR" smtClean="0"/>
              <a:t>24/02/2026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DCB759A-4B29-0942-BDEF-9886EC38A58B}"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7363196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E6661F8B-6919-E349-8713-261550A96A71}" type="datetimeFigureOut">
              <a:rPr lang="fr-FR" smtClean="0"/>
              <a:t>24/02/2026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34446642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t-BR"/>
              <a:t>Clique para editar o título mestre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6661F8B-6919-E349-8713-261550A96A71}" type="datetimeFigureOut">
              <a:rPr lang="fr-FR" smtClean="0"/>
              <a:t>24/02/2026</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27564310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t-BR"/>
              <a:t>Clique para editar o título mestre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6661F8B-6919-E349-8713-261550A96A71}" type="datetimeFigureOut">
              <a:rPr lang="fr-FR" smtClean="0"/>
              <a:t>24/02/2026</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29371587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nchorCtr="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6661F8B-6919-E349-8713-261550A96A71}" type="datetimeFigureOut">
              <a:rPr lang="fr-FR" smtClean="0"/>
              <a:t>24/02/2026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843318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pt-BR"/>
              <a:t>Clique para editar o título mestre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6661F8B-6919-E349-8713-261550A96A71}" type="datetimeFigureOut">
              <a:rPr lang="fr-FR" smtClean="0"/>
              <a:t>24/02/2026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2842214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3"/>
          <p:cNvSpPr>
            <a:spLocks noGrp="1"/>
          </p:cNvSpPr>
          <p:nvPr>
            <p:ph type="dt" sz="half" idx="10"/>
          </p:nvPr>
        </p:nvSpPr>
        <p:spPr/>
        <p:txBody>
          <a:bodyPr/>
          <a:lstStyle/>
          <a:p>
            <a:fld id="{E6661F8B-6919-E349-8713-261550A96A71}" type="datetimeFigureOut">
              <a:rPr lang="fr-FR" smtClean="0"/>
              <a:t>24/02/2026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2827186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E6661F8B-6919-E349-8713-261550A96A71}" type="datetimeFigureOut">
              <a:rPr lang="fr-FR" smtClean="0"/>
              <a:t>24/02/2026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2684664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E6661F8B-6919-E349-8713-261550A96A71}" type="datetimeFigureOut">
              <a:rPr lang="fr-FR" smtClean="0"/>
              <a:t>24/02/2026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376477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6661F8B-6919-E349-8713-261550A96A71}" type="datetimeFigureOut">
              <a:rPr lang="fr-FR" smtClean="0"/>
              <a:t>24/02/2026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987400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7" name="Date Placeholder 2"/>
          <p:cNvSpPr>
            <a:spLocks noGrp="1"/>
          </p:cNvSpPr>
          <p:nvPr>
            <p:ph type="dt" sz="half" idx="10"/>
          </p:nvPr>
        </p:nvSpPr>
        <p:spPr/>
        <p:txBody>
          <a:bodyPr/>
          <a:lstStyle/>
          <a:p>
            <a:fld id="{E6661F8B-6919-E349-8713-261550A96A71}" type="datetimeFigureOut">
              <a:rPr lang="fr-FR" smtClean="0"/>
              <a:t>24/02/2026</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646881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6661F8B-6919-E349-8713-261550A96A71}" type="datetimeFigureOut">
              <a:rPr lang="fr-FR" smtClean="0"/>
              <a:t>24/02/2026</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2986137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pt-BR"/>
              <a:t>Clique para editar o título mestre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7" name="Date Placeholder 4"/>
          <p:cNvSpPr>
            <a:spLocks noGrp="1"/>
          </p:cNvSpPr>
          <p:nvPr>
            <p:ph type="dt" sz="half" idx="10"/>
          </p:nvPr>
        </p:nvSpPr>
        <p:spPr/>
        <p:txBody>
          <a:bodyPr/>
          <a:lstStyle/>
          <a:p>
            <a:fld id="{E6661F8B-6919-E349-8713-261550A96A71}" type="datetimeFigureOut">
              <a:rPr lang="fr-FR" smtClean="0"/>
              <a:t>24/02/2026</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1117315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E6661F8B-6919-E349-8713-261550A96A71}" type="datetimeFigureOut">
              <a:rPr lang="fr-FR" smtClean="0"/>
              <a:t>24/02/2026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DCB759A-4B29-0942-BDEF-9886EC38A58B}" type="slidenum">
              <a:rPr lang="fr-FR" smtClean="0"/>
              <a:t>‹n°›</a:t>
            </a:fld>
            <a:endParaRPr lang="fr-FR"/>
          </a:p>
        </p:txBody>
      </p:sp>
    </p:spTree>
    <p:extLst>
      <p:ext uri="{BB962C8B-B14F-4D97-AF65-F5344CB8AC3E}">
        <p14:creationId xmlns:p14="http://schemas.microsoft.com/office/powerpoint/2010/main" val="713329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pt-BR"/>
              <a:t>Clique para editar o título mestre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6661F8B-6919-E349-8713-261550A96A71}" type="datetimeFigureOut">
              <a:rPr lang="fr-FR" smtClean="0"/>
              <a:t>24/02/2026</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DCB759A-4B29-0942-BDEF-9886EC38A58B}" type="slidenum">
              <a:rPr lang="fr-FR" smtClean="0"/>
              <a:t>‹n°›</a:t>
            </a:fld>
            <a:endParaRPr lang="fr-FR"/>
          </a:p>
        </p:txBody>
      </p:sp>
    </p:spTree>
    <p:extLst>
      <p:ext uri="{BB962C8B-B14F-4D97-AF65-F5344CB8AC3E}">
        <p14:creationId xmlns:p14="http://schemas.microsoft.com/office/powerpoint/2010/main" val="1934859550"/>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legisquebec.gouv.qc.ca/fr/document/lc/R-9#se:95"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legisquebec.gouv.qc.ca/fr/document/lc/R-9#se:95_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emf"/><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legisquebec.gouv.qc.ca/fr/document/lc/C-26?&amp;cible=" TargetMode="External"/><Relationship Id="rId2" Type="http://schemas.openxmlformats.org/officeDocument/2006/relationships/hyperlink" Target="https://www.legisquebec.gouv.qc.ca/fr/document/lc/R-9#se:95_1"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legisquebec.gouv.qc.ca/fr/document/lc/C-26?&amp;cible=" TargetMode="External"/><Relationship Id="rId2" Type="http://schemas.openxmlformats.org/officeDocument/2006/relationships/hyperlink" Target="https://www.legisquebec.gouv.qc.ca/fr/document/lc/R-9#se:95_2"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legisquebec.gouv.qc.ca/fr/document/lc/R-9#se:95_3"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legisquebec.gouv.qc.ca/fr/document/lc/C-26?&amp;cible="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91B28F63-CF00-448F-B141-FE33C33B18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4" name="Picture 13">
            <a:extLst>
              <a:ext uri="{FF2B5EF4-FFF2-40B4-BE49-F238E27FC236}">
                <a16:creationId xmlns:a16="http://schemas.microsoft.com/office/drawing/2014/main" id="{2AE609E2-8522-44E4-9077-980E5BCF3E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a:extLst>
              <a:ext uri="{FF2B5EF4-FFF2-40B4-BE49-F238E27FC236}">
                <a16:creationId xmlns:a16="http://schemas.microsoft.com/office/drawing/2014/main" id="{4FA533C5-33E3-4611-AF9F-72811D8B2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pic>
        <p:nvPicPr>
          <p:cNvPr id="18" name="Picture 17">
            <a:extLst>
              <a:ext uri="{FF2B5EF4-FFF2-40B4-BE49-F238E27FC236}">
                <a16:creationId xmlns:a16="http://schemas.microsoft.com/office/drawing/2014/main" id="{8949AD42-25FD-4C3D-9EEE-B7FEC58099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20" name="Picture 19">
            <a:extLst>
              <a:ext uri="{FF2B5EF4-FFF2-40B4-BE49-F238E27FC236}">
                <a16:creationId xmlns:a16="http://schemas.microsoft.com/office/drawing/2014/main" id="{6AC7D913-60B7-4603-881B-831DA5D3A94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22" name="Rectangle 21">
            <a:extLst>
              <a:ext uri="{FF2B5EF4-FFF2-40B4-BE49-F238E27FC236}">
                <a16:creationId xmlns:a16="http://schemas.microsoft.com/office/drawing/2014/main" id="{87F0FDC4-AD8C-47D9-9131-623C98ADB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useBgFill="1">
        <p:nvSpPr>
          <p:cNvPr id="24" name="Rectangle 23">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6"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28" name="Freeform: Shape 27">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BD6913F0-ADD1-B742-810A-32D8DB971FDD}"/>
              </a:ext>
            </a:extLst>
          </p:cNvPr>
          <p:cNvSpPr>
            <a:spLocks noGrp="1"/>
          </p:cNvSpPr>
          <p:nvPr>
            <p:ph type="ctrTitle"/>
          </p:nvPr>
        </p:nvSpPr>
        <p:spPr>
          <a:xfrm>
            <a:off x="653143" y="1645920"/>
            <a:ext cx="3522879" cy="4470821"/>
          </a:xfrm>
        </p:spPr>
        <p:txBody>
          <a:bodyPr vert="horz" lIns="91440" tIns="45720" rIns="91440" bIns="45720" rtlCol="0" anchor="t">
            <a:normAutofit/>
          </a:bodyPr>
          <a:lstStyle/>
          <a:p>
            <a:pPr algn="r">
              <a:lnSpc>
                <a:spcPct val="90000"/>
              </a:lnSpc>
              <a:spcAft>
                <a:spcPts val="2400"/>
              </a:spcAft>
            </a:pPr>
            <a:r>
              <a:rPr lang="en-US" sz="2900" b="0" i="0" kern="1200" cap="small" dirty="0">
                <a:solidFill>
                  <a:srgbClr val="FFFFFF"/>
                </a:solidFill>
                <a:latin typeface="+mj-lt"/>
                <a:ea typeface="+mj-ea"/>
                <a:cs typeface="+mj-cs"/>
              </a:rPr>
              <a:t>LES RECOURS CIVILS EN ASSURANCE INVALIDITÉ </a:t>
            </a:r>
            <a:br>
              <a:rPr lang="en-US" sz="2900" b="0" i="0" kern="1200" cap="small" dirty="0">
                <a:solidFill>
                  <a:srgbClr val="FFFFFF"/>
                </a:solidFill>
                <a:latin typeface="+mj-lt"/>
                <a:ea typeface="+mj-ea"/>
                <a:cs typeface="+mj-cs"/>
              </a:rPr>
            </a:br>
            <a:r>
              <a:rPr lang="en-US" sz="2900" b="0" i="0" kern="1200" cap="small" dirty="0">
                <a:solidFill>
                  <a:srgbClr val="FFFFFF"/>
                </a:solidFill>
                <a:latin typeface="+mj-lt"/>
                <a:ea typeface="+mj-ea"/>
                <a:cs typeface="+mj-cs"/>
              </a:rPr>
              <a:t>	&amp;</a:t>
            </a:r>
            <a:br>
              <a:rPr lang="en-US" sz="2900" b="0" i="0" kern="1200" cap="small" dirty="0">
                <a:solidFill>
                  <a:srgbClr val="FFFFFF"/>
                </a:solidFill>
                <a:latin typeface="+mj-lt"/>
                <a:ea typeface="+mj-ea"/>
                <a:cs typeface="+mj-cs"/>
              </a:rPr>
            </a:br>
            <a:r>
              <a:rPr lang="en-US" sz="2900" b="0" i="0" kern="1200" cap="small" dirty="0">
                <a:solidFill>
                  <a:srgbClr val="FFFFFF"/>
                </a:solidFill>
                <a:latin typeface="+mj-lt"/>
                <a:ea typeface="+mj-ea"/>
                <a:cs typeface="+mj-cs"/>
              </a:rPr>
              <a:t> LA RENTE D’INVALIDITÉ DE RETRAITE QUÉBEC</a:t>
            </a:r>
            <a:br>
              <a:rPr lang="en-US" sz="2900" b="0" i="0" kern="1200" dirty="0">
                <a:solidFill>
                  <a:srgbClr val="FFFFFF"/>
                </a:solidFill>
                <a:latin typeface="+mj-lt"/>
                <a:ea typeface="+mj-ea"/>
                <a:cs typeface="+mj-cs"/>
              </a:rPr>
            </a:br>
            <a:br>
              <a:rPr lang="en-US" sz="2900" b="0" i="0" kern="1200" dirty="0">
                <a:solidFill>
                  <a:srgbClr val="FFFFFF"/>
                </a:solidFill>
                <a:latin typeface="+mj-lt"/>
                <a:ea typeface="+mj-ea"/>
                <a:cs typeface="+mj-cs"/>
              </a:rPr>
            </a:br>
            <a:endParaRPr lang="en-US" sz="2900" b="0" i="0" kern="1200" dirty="0">
              <a:solidFill>
                <a:srgbClr val="FFFFFF"/>
              </a:solidFill>
              <a:latin typeface="+mj-lt"/>
              <a:ea typeface="+mj-ea"/>
              <a:cs typeface="+mj-cs"/>
            </a:endParaRPr>
          </a:p>
        </p:txBody>
      </p:sp>
      <p:sp>
        <p:nvSpPr>
          <p:cNvPr id="3" name="Sous-titre 2">
            <a:extLst>
              <a:ext uri="{FF2B5EF4-FFF2-40B4-BE49-F238E27FC236}">
                <a16:creationId xmlns:a16="http://schemas.microsoft.com/office/drawing/2014/main" id="{17917EB9-351E-6242-9844-8F0297583E7C}"/>
              </a:ext>
            </a:extLst>
          </p:cNvPr>
          <p:cNvSpPr>
            <a:spLocks noGrp="1"/>
          </p:cNvSpPr>
          <p:nvPr>
            <p:ph type="subTitle" idx="1"/>
          </p:nvPr>
        </p:nvSpPr>
        <p:spPr>
          <a:xfrm>
            <a:off x="4728451" y="1474232"/>
            <a:ext cx="6575058" cy="4470821"/>
          </a:xfrm>
        </p:spPr>
        <p:txBody>
          <a:bodyPr vert="horz" lIns="91440" tIns="45720" rIns="91440" bIns="45720" rtlCol="0">
            <a:normAutofit/>
          </a:bodyPr>
          <a:lstStyle/>
          <a:p>
            <a:pPr indent="-384048">
              <a:lnSpc>
                <a:spcPct val="90000"/>
              </a:lnSpc>
              <a:buFont typeface="Wingdings 3" charset="2"/>
              <a:buChar char=""/>
            </a:pPr>
            <a:endParaRPr lang="en-US" sz="1900" dirty="0">
              <a:solidFill>
                <a:schemeClr val="tx1"/>
              </a:solidFill>
            </a:endParaRPr>
          </a:p>
          <a:p>
            <a:pPr indent="-384048">
              <a:lnSpc>
                <a:spcPct val="90000"/>
              </a:lnSpc>
              <a:buFont typeface="Wingdings 3" charset="2"/>
              <a:buChar char=""/>
            </a:pPr>
            <a:endParaRPr lang="en-US" sz="1900" dirty="0">
              <a:solidFill>
                <a:schemeClr val="tx1"/>
              </a:solidFill>
            </a:endParaRPr>
          </a:p>
          <a:p>
            <a:pPr indent="-384048">
              <a:lnSpc>
                <a:spcPct val="90000"/>
              </a:lnSpc>
              <a:buFont typeface="Wingdings 3" charset="2"/>
              <a:buChar char=""/>
            </a:pPr>
            <a:endParaRPr lang="en-US" sz="1900" dirty="0">
              <a:solidFill>
                <a:schemeClr val="tx1"/>
              </a:solidFill>
            </a:endParaRPr>
          </a:p>
          <a:p>
            <a:pPr indent="-384048" algn="ctr">
              <a:lnSpc>
                <a:spcPct val="90000"/>
              </a:lnSpc>
              <a:buFont typeface="Wingdings 3" charset="2"/>
              <a:buChar char=""/>
            </a:pPr>
            <a:endParaRPr lang="en-US" sz="1900" b="1" dirty="0">
              <a:solidFill>
                <a:schemeClr val="tx1"/>
              </a:solidFill>
            </a:endParaRPr>
          </a:p>
          <a:p>
            <a:pPr algn="ctr">
              <a:lnSpc>
                <a:spcPct val="90000"/>
              </a:lnSpc>
            </a:pPr>
            <a:r>
              <a:rPr lang="en-US" sz="1900" b="1" dirty="0">
                <a:solidFill>
                  <a:schemeClr val="tx1"/>
                </a:solidFill>
              </a:rPr>
              <a:t>	Sébastien </a:t>
            </a:r>
            <a:r>
              <a:rPr lang="en-US" sz="1900" b="1" dirty="0" err="1">
                <a:solidFill>
                  <a:schemeClr val="tx1"/>
                </a:solidFill>
              </a:rPr>
              <a:t>Denoncourt</a:t>
            </a:r>
            <a:r>
              <a:rPr lang="en-US" sz="1900" b="1" dirty="0">
                <a:solidFill>
                  <a:schemeClr val="tx1"/>
                </a:solidFill>
              </a:rPr>
              <a:t>, avocat</a:t>
            </a:r>
          </a:p>
          <a:p>
            <a:pPr algn="ctr">
              <a:lnSpc>
                <a:spcPct val="90000"/>
              </a:lnSpc>
            </a:pPr>
            <a:r>
              <a:rPr lang="en-US" sz="1900" b="1" dirty="0">
                <a:solidFill>
                  <a:schemeClr val="tx1"/>
                </a:solidFill>
              </a:rPr>
              <a:t>	 </a:t>
            </a:r>
            <a:r>
              <a:rPr lang="en-US" sz="1900" b="1" u="none" strike="noStrike" dirty="0">
                <a:solidFill>
                  <a:schemeClr val="tx1"/>
                </a:solidFill>
                <a:effectLst/>
              </a:rPr>
              <a:t>Melançon Marceau Grenier Cohen </a:t>
            </a:r>
            <a:r>
              <a:rPr lang="en-US" sz="1900" b="1" u="none" strike="noStrike" dirty="0" err="1">
                <a:solidFill>
                  <a:schemeClr val="tx1"/>
                </a:solidFill>
                <a:effectLst/>
              </a:rPr>
              <a:t>s.e.n.c</a:t>
            </a:r>
            <a:r>
              <a:rPr lang="en-US" sz="1900" b="1" u="none" strike="noStrike" dirty="0">
                <a:solidFill>
                  <a:schemeClr val="tx1"/>
                </a:solidFill>
                <a:effectLst/>
              </a:rPr>
              <a:t>.</a:t>
            </a:r>
            <a:br>
              <a:rPr lang="en-US" sz="1900" b="1" u="none" strike="noStrike" dirty="0">
                <a:solidFill>
                  <a:schemeClr val="tx1"/>
                </a:solidFill>
                <a:effectLst/>
              </a:rPr>
            </a:br>
            <a:endParaRPr lang="en-US" sz="1900" b="1" u="none" strike="noStrike" dirty="0">
              <a:solidFill>
                <a:schemeClr val="tx1"/>
              </a:solidFill>
              <a:effectLst/>
            </a:endParaRPr>
          </a:p>
          <a:p>
            <a:pPr algn="ctr">
              <a:lnSpc>
                <a:spcPct val="90000"/>
              </a:lnSpc>
            </a:pPr>
            <a:r>
              <a:rPr lang="en-US" sz="1400" b="1" u="none" strike="noStrike" dirty="0">
                <a:solidFill>
                  <a:schemeClr val="tx1"/>
                </a:solidFill>
                <a:effectLst/>
              </a:rPr>
              <a:t>871, Grande Allée Ouest, bureau 200</a:t>
            </a:r>
            <a:br>
              <a:rPr lang="en-US" sz="1400" b="1" u="none" strike="noStrike" dirty="0">
                <a:solidFill>
                  <a:schemeClr val="tx1"/>
                </a:solidFill>
                <a:effectLst/>
              </a:rPr>
            </a:br>
            <a:r>
              <a:rPr lang="en-US" sz="1400" b="1" u="none" strike="noStrike" dirty="0">
                <a:solidFill>
                  <a:schemeClr val="tx1"/>
                </a:solidFill>
                <a:effectLst/>
              </a:rPr>
              <a:t>Québec (Québec) G1S 1C1</a:t>
            </a:r>
            <a:br>
              <a:rPr lang="en-US" sz="1400" b="1" u="none" strike="noStrike" dirty="0">
                <a:solidFill>
                  <a:schemeClr val="tx1"/>
                </a:solidFill>
                <a:effectLst/>
              </a:rPr>
            </a:br>
            <a:r>
              <a:rPr lang="en-US" sz="1400" b="1" u="none" strike="noStrike" dirty="0" err="1">
                <a:solidFill>
                  <a:schemeClr val="tx1"/>
                </a:solidFill>
                <a:effectLst/>
              </a:rPr>
              <a:t>Téléphone</a:t>
            </a:r>
            <a:r>
              <a:rPr lang="en-US" sz="1400" b="1" u="none" strike="noStrike" dirty="0">
                <a:solidFill>
                  <a:schemeClr val="tx1"/>
                </a:solidFill>
                <a:effectLst/>
              </a:rPr>
              <a:t> :   418 640-1773 poste 222</a:t>
            </a:r>
            <a:br>
              <a:rPr lang="en-US" sz="1400" b="1" u="none" strike="noStrike" dirty="0">
                <a:solidFill>
                  <a:schemeClr val="tx1"/>
                </a:solidFill>
                <a:effectLst/>
              </a:rPr>
            </a:br>
            <a:r>
              <a:rPr lang="en-US" sz="1400" b="1" u="none" strike="noStrike" dirty="0" err="1">
                <a:solidFill>
                  <a:schemeClr val="tx1"/>
                </a:solidFill>
                <a:effectLst/>
              </a:rPr>
              <a:t>Télécopieur</a:t>
            </a:r>
            <a:r>
              <a:rPr lang="en-US" sz="1400" b="1" u="none" strike="noStrike" dirty="0">
                <a:solidFill>
                  <a:schemeClr val="tx1"/>
                </a:solidFill>
                <a:effectLst/>
              </a:rPr>
              <a:t> : 418 640-0474</a:t>
            </a:r>
          </a:p>
          <a:p>
            <a:pPr algn="ctr">
              <a:lnSpc>
                <a:spcPct val="90000"/>
              </a:lnSpc>
            </a:pPr>
            <a:r>
              <a:rPr lang="en-US" sz="1400" b="1" dirty="0">
                <a:solidFill>
                  <a:schemeClr val="tx1"/>
                </a:solidFill>
              </a:rPr>
              <a:t>	</a:t>
            </a:r>
          </a:p>
          <a:p>
            <a:pPr algn="ctr">
              <a:lnSpc>
                <a:spcPct val="90000"/>
              </a:lnSpc>
            </a:pPr>
            <a:r>
              <a:rPr lang="en-US" sz="1400" b="1" dirty="0">
                <a:solidFill>
                  <a:schemeClr val="tx1"/>
                </a:solidFill>
              </a:rPr>
              <a:t>À JOUR AU 24 </a:t>
            </a:r>
            <a:r>
              <a:rPr lang="en-US" sz="1400" b="1" dirty="0" err="1">
                <a:solidFill>
                  <a:schemeClr val="tx1"/>
                </a:solidFill>
              </a:rPr>
              <a:t>février</a:t>
            </a:r>
            <a:r>
              <a:rPr lang="en-US" sz="1400" b="1" dirty="0">
                <a:solidFill>
                  <a:schemeClr val="tx1"/>
                </a:solidFill>
              </a:rPr>
              <a:t> 2026</a:t>
            </a:r>
            <a:endParaRPr lang="en-US" sz="1400" b="1" u="none" strike="noStrike" dirty="0">
              <a:solidFill>
                <a:schemeClr val="tx1"/>
              </a:solidFill>
              <a:effectLst/>
            </a:endParaRPr>
          </a:p>
          <a:p>
            <a:pPr indent="-384048">
              <a:lnSpc>
                <a:spcPct val="90000"/>
              </a:lnSpc>
              <a:buFont typeface="Wingdings 3" charset="2"/>
              <a:buChar char=""/>
            </a:pPr>
            <a:endParaRPr lang="en-US" sz="1900" dirty="0">
              <a:solidFill>
                <a:schemeClr val="tx1"/>
              </a:solidFill>
            </a:endParaRPr>
          </a:p>
        </p:txBody>
      </p:sp>
      <p:pic>
        <p:nvPicPr>
          <p:cNvPr id="7" name="Image 6">
            <a:extLst>
              <a:ext uri="{FF2B5EF4-FFF2-40B4-BE49-F238E27FC236}">
                <a16:creationId xmlns:a16="http://schemas.microsoft.com/office/drawing/2014/main" id="{A6C42695-1DBF-4591-A958-79D6E9D44474}"/>
              </a:ext>
            </a:extLst>
          </p:cNvPr>
          <p:cNvPicPr>
            <a:picLocks noChangeAspect="1"/>
          </p:cNvPicPr>
          <p:nvPr/>
        </p:nvPicPr>
        <p:blipFill>
          <a:blip r:embed="rId6"/>
          <a:stretch>
            <a:fillRect/>
          </a:stretch>
        </p:blipFill>
        <p:spPr>
          <a:xfrm>
            <a:off x="222509" y="216189"/>
            <a:ext cx="1412875" cy="359410"/>
          </a:xfrm>
          <a:prstGeom prst="rect">
            <a:avLst/>
          </a:prstGeom>
        </p:spPr>
      </p:pic>
    </p:spTree>
    <p:extLst>
      <p:ext uri="{BB962C8B-B14F-4D97-AF65-F5344CB8AC3E}">
        <p14:creationId xmlns:p14="http://schemas.microsoft.com/office/powerpoint/2010/main" val="64824177"/>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53D8B4A3-CF17-115F-A332-FCD4299B06D8}"/>
              </a:ext>
            </a:extLst>
          </p:cNvPr>
          <p:cNvSpPr>
            <a:spLocks noGrp="1"/>
          </p:cNvSpPr>
          <p:nvPr>
            <p:ph type="title"/>
          </p:nvPr>
        </p:nvSpPr>
        <p:spPr>
          <a:xfrm>
            <a:off x="653143" y="1645920"/>
            <a:ext cx="3522879" cy="4470821"/>
          </a:xfrm>
        </p:spPr>
        <p:txBody>
          <a:bodyPr>
            <a:normAutofit/>
          </a:bodyPr>
          <a:lstStyle/>
          <a:p>
            <a:pPr algn="r"/>
            <a:r>
              <a:rPr lang="fr-FR">
                <a:solidFill>
                  <a:schemeClr val="bg2"/>
                </a:solidFill>
              </a:rPr>
              <a:t>Comment bien préparer un dossier d’invalidité</a:t>
            </a:r>
          </a:p>
        </p:txBody>
      </p:sp>
      <p:sp>
        <p:nvSpPr>
          <p:cNvPr id="3" name="Espace réservé du contenu 2">
            <a:extLst>
              <a:ext uri="{FF2B5EF4-FFF2-40B4-BE49-F238E27FC236}">
                <a16:creationId xmlns:a16="http://schemas.microsoft.com/office/drawing/2014/main" id="{5DFFBD09-0D7B-AE2C-299A-8D870D30A753}"/>
              </a:ext>
            </a:extLst>
          </p:cNvPr>
          <p:cNvSpPr>
            <a:spLocks noGrp="1"/>
          </p:cNvSpPr>
          <p:nvPr>
            <p:ph idx="1"/>
          </p:nvPr>
        </p:nvSpPr>
        <p:spPr>
          <a:xfrm>
            <a:off x="5204109" y="1645920"/>
            <a:ext cx="6269434" cy="4470821"/>
          </a:xfrm>
        </p:spPr>
        <p:txBody>
          <a:bodyPr>
            <a:normAutofit/>
          </a:bodyPr>
          <a:lstStyle/>
          <a:p>
            <a:pPr marL="0" indent="0">
              <a:buNone/>
            </a:pPr>
            <a:r>
              <a:rPr lang="fr-FR" dirty="0"/>
              <a:t>Reconstituer au mieux la chronologie de l’invalidité </a:t>
            </a:r>
            <a:endParaRPr lang="fr-FR"/>
          </a:p>
          <a:p>
            <a:pPr marL="0" indent="0">
              <a:buNone/>
            </a:pPr>
            <a:r>
              <a:rPr lang="fr-FR" dirty="0"/>
              <a:t>Obtenir l’information médicale pertinente (Fiche de la RAMQ, dossiers médicaux intégraux)</a:t>
            </a:r>
            <a:endParaRPr lang="fr-FR"/>
          </a:p>
          <a:p>
            <a:pPr marL="0" indent="0">
              <a:buNone/>
            </a:pPr>
            <a:r>
              <a:rPr lang="fr-FR" dirty="0"/>
              <a:t>Faire des demandes de comptes rendus médicaux de dossiers aux médecins impliqués pour obtenir de l’information claire</a:t>
            </a:r>
            <a:endParaRPr lang="fr-FR"/>
          </a:p>
          <a:p>
            <a:pPr marL="0" indent="0">
              <a:buNone/>
            </a:pPr>
            <a:r>
              <a:rPr lang="fr-FR" dirty="0"/>
              <a:t>Obtenir une expertise au besoin</a:t>
            </a:r>
            <a:endParaRPr lang="fr-FR"/>
          </a:p>
          <a:p>
            <a:pPr marL="0" indent="0">
              <a:buNone/>
            </a:pPr>
            <a:r>
              <a:rPr lang="fr-FR" dirty="0"/>
              <a:t>Bien lire la définition d’invalidité prévue au contrat</a:t>
            </a:r>
            <a:endParaRPr lang="fr-FR"/>
          </a:p>
          <a:p>
            <a:pPr marL="0" indent="0">
              <a:buNone/>
            </a:pPr>
            <a:r>
              <a:rPr lang="fr-FR" dirty="0"/>
              <a:t>Voir au-delà des motifs de refus de l’assureur indiqué dans sa lettre de décision</a:t>
            </a:r>
            <a:endParaRPr lang="fr-FR"/>
          </a:p>
          <a:p>
            <a:endParaRPr lang="fr-FR"/>
          </a:p>
        </p:txBody>
      </p:sp>
    </p:spTree>
    <p:extLst>
      <p:ext uri="{BB962C8B-B14F-4D97-AF65-F5344CB8AC3E}">
        <p14:creationId xmlns:p14="http://schemas.microsoft.com/office/powerpoint/2010/main" val="181563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3"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5" name="Freeform: Shape 14">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5" name="Titre 1">
            <a:extLst>
              <a:ext uri="{FF2B5EF4-FFF2-40B4-BE49-F238E27FC236}">
                <a16:creationId xmlns:a16="http://schemas.microsoft.com/office/drawing/2014/main" id="{16137916-6B87-4BA6-B01F-95E068223DAD}"/>
              </a:ext>
            </a:extLst>
          </p:cNvPr>
          <p:cNvSpPr txBox="1">
            <a:spLocks/>
          </p:cNvSpPr>
          <p:nvPr/>
        </p:nvSpPr>
        <p:spPr>
          <a:xfrm>
            <a:off x="653143" y="1645920"/>
            <a:ext cx="3522879" cy="4470821"/>
          </a:xfrm>
          <a:prstGeom prst="rect">
            <a:avLst/>
          </a:prstGeom>
        </p:spPr>
        <p:txBody>
          <a:bodyPr vert="horz" lIns="91440" tIns="45720" rIns="91440" bIns="45720" rtlCol="0" anchor="t">
            <a:norm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spcAft>
                <a:spcPts val="600"/>
              </a:spcAft>
            </a:pPr>
            <a:r>
              <a:rPr lang="en-US" b="0" i="0" kern="1200">
                <a:solidFill>
                  <a:schemeClr val="bg2"/>
                </a:solidFill>
                <a:latin typeface="+mj-lt"/>
                <a:ea typeface="+mj-ea"/>
                <a:cs typeface="+mj-cs"/>
              </a:rPr>
              <a:t>4. LES RECOURS CIVILS</a:t>
            </a:r>
          </a:p>
        </p:txBody>
      </p:sp>
      <p:sp>
        <p:nvSpPr>
          <p:cNvPr id="3" name="Espace réservé du contenu 2">
            <a:extLst>
              <a:ext uri="{FF2B5EF4-FFF2-40B4-BE49-F238E27FC236}">
                <a16:creationId xmlns:a16="http://schemas.microsoft.com/office/drawing/2014/main" id="{1A23CC0F-46AF-CD84-6CD9-B4E7AF2ECB22}"/>
              </a:ext>
            </a:extLst>
          </p:cNvPr>
          <p:cNvSpPr>
            <a:spLocks noGrp="1"/>
          </p:cNvSpPr>
          <p:nvPr>
            <p:ph idx="1"/>
          </p:nvPr>
        </p:nvSpPr>
        <p:spPr>
          <a:xfrm>
            <a:off x="5204109" y="1645920"/>
            <a:ext cx="6269434" cy="4470821"/>
          </a:xfrm>
        </p:spPr>
        <p:txBody>
          <a:bodyPr vert="horz" lIns="91440" tIns="45720" rIns="91440" bIns="45720" rtlCol="0">
            <a:normAutofit/>
          </a:bodyPr>
          <a:lstStyle/>
          <a:p>
            <a:pPr marL="0" indent="0">
              <a:lnSpc>
                <a:spcPct val="90000"/>
              </a:lnSpc>
            </a:pPr>
            <a:r>
              <a:rPr lang="en-US"/>
              <a:t>Le recours basé sur un contrat d’assurance peut être intenté dans le district judiciaire de l’assuré (article 43 C.p.c.)</a:t>
            </a:r>
          </a:p>
          <a:p>
            <a:pPr marL="0" indent="0">
              <a:lnSpc>
                <a:spcPct val="90000"/>
              </a:lnSpc>
            </a:pPr>
            <a:r>
              <a:rPr lang="en-US"/>
              <a:t>Les modes alternatifs de règlement (médiation, conférence de règlement) sont encouragés</a:t>
            </a:r>
          </a:p>
          <a:p>
            <a:pPr marL="0" indent="0">
              <a:lnSpc>
                <a:spcPct val="90000"/>
              </a:lnSpc>
            </a:pPr>
            <a:r>
              <a:rPr lang="en-US"/>
              <a:t>A défaut, le tribunal tranche le litige et le jugement s’impose aux parties</a:t>
            </a:r>
          </a:p>
          <a:p>
            <a:pPr>
              <a:lnSpc>
                <a:spcPct val="90000"/>
              </a:lnSpc>
            </a:pPr>
            <a:endParaRPr lang="en-US"/>
          </a:p>
          <a:p>
            <a:pPr marL="0" indent="0">
              <a:lnSpc>
                <a:spcPct val="90000"/>
              </a:lnSpc>
            </a:pPr>
            <a:r>
              <a:rPr lang="en-US"/>
              <a:t>EXCEPTION: Clause d’arbitrage. Si le contrat contient une telle clause et que l’arbitrage y est décrit comme obligatoire, les tribunaux civils n’ont pas compétence (Compagnie d’assurance Standard Life c. Boulianne, 1999 CanLII 13694 (QCCA)).</a:t>
            </a:r>
          </a:p>
          <a:p>
            <a:pPr>
              <a:lnSpc>
                <a:spcPct val="90000"/>
              </a:lnSpc>
            </a:pPr>
            <a:endParaRPr lang="en-US"/>
          </a:p>
        </p:txBody>
      </p:sp>
      <p:pic>
        <p:nvPicPr>
          <p:cNvPr id="6" name="Image 8">
            <a:extLst>
              <a:ext uri="{FF2B5EF4-FFF2-40B4-BE49-F238E27FC236}">
                <a16:creationId xmlns:a16="http://schemas.microsoft.com/office/drawing/2014/main" id="{66CC31EE-3758-418A-BEC6-D67E3A7CCD77}"/>
              </a:ext>
            </a:extLst>
          </p:cNvPr>
          <p:cNvPicPr>
            <a:picLocks noChangeAspect="1"/>
          </p:cNvPicPr>
          <p:nvPr/>
        </p:nvPicPr>
        <p:blipFill>
          <a:blip r:embed="rId3"/>
          <a:stretch>
            <a:fillRect/>
          </a:stretch>
        </p:blipFill>
        <p:spPr>
          <a:xfrm>
            <a:off x="120909" y="135106"/>
            <a:ext cx="1412875" cy="359410"/>
          </a:xfrm>
          <a:prstGeom prst="rect">
            <a:avLst/>
          </a:prstGeom>
        </p:spPr>
      </p:pic>
    </p:spTree>
    <p:extLst>
      <p:ext uri="{BB962C8B-B14F-4D97-AF65-F5344CB8AC3E}">
        <p14:creationId xmlns:p14="http://schemas.microsoft.com/office/powerpoint/2010/main" val="1130831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C8A3C342-1D03-412F-8DD3-BF519E8E0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9E77841-390A-993D-2BBC-4D3AA2FA9103}"/>
              </a:ext>
            </a:extLst>
          </p:cNvPr>
          <p:cNvSpPr>
            <a:spLocks noGrp="1"/>
          </p:cNvSpPr>
          <p:nvPr>
            <p:ph type="title"/>
          </p:nvPr>
        </p:nvSpPr>
        <p:spPr>
          <a:xfrm>
            <a:off x="648930" y="629266"/>
            <a:ext cx="6188190" cy="1622321"/>
          </a:xfrm>
        </p:spPr>
        <p:txBody>
          <a:bodyPr>
            <a:normAutofit/>
          </a:bodyPr>
          <a:lstStyle/>
          <a:p>
            <a:r>
              <a:rPr lang="fr-FR">
                <a:solidFill>
                  <a:srgbClr val="EBEBEB"/>
                </a:solidFill>
                <a:latin typeface="Arial" panose="020B0604020202020204" pitchFamily="34" charset="0"/>
                <a:cs typeface="Arial" panose="020B0604020202020204" pitchFamily="34" charset="0"/>
              </a:rPr>
              <a:t>L’invalidité totale </a:t>
            </a:r>
          </a:p>
        </p:txBody>
      </p:sp>
      <p:sp>
        <p:nvSpPr>
          <p:cNvPr id="3" name="Espace réservé du contenu 2">
            <a:extLst>
              <a:ext uri="{FF2B5EF4-FFF2-40B4-BE49-F238E27FC236}">
                <a16:creationId xmlns:a16="http://schemas.microsoft.com/office/drawing/2014/main" id="{F9345AA8-5AF1-C8E1-BBFD-19BD096318F4}"/>
              </a:ext>
            </a:extLst>
          </p:cNvPr>
          <p:cNvSpPr>
            <a:spLocks noGrp="1"/>
          </p:cNvSpPr>
          <p:nvPr>
            <p:ph idx="1"/>
          </p:nvPr>
        </p:nvSpPr>
        <p:spPr>
          <a:xfrm>
            <a:off x="648930" y="2438400"/>
            <a:ext cx="6188189" cy="3785419"/>
          </a:xfrm>
        </p:spPr>
        <p:txBody>
          <a:bodyPr>
            <a:normAutofit/>
          </a:bodyPr>
          <a:lstStyle/>
          <a:p>
            <a:pPr marL="0" indent="0">
              <a:lnSpc>
                <a:spcPct val="90000"/>
              </a:lnSpc>
              <a:buNone/>
            </a:pPr>
            <a:r>
              <a:rPr lang="fr-FR" sz="1700">
                <a:solidFill>
                  <a:srgbClr val="FFFFFF"/>
                </a:solidFill>
                <a:cs typeface="Arial" panose="020B0604020202020204" pitchFamily="34" charset="0"/>
              </a:rPr>
              <a:t>Le risque assuré : l’invalidité totale</a:t>
            </a:r>
          </a:p>
          <a:p>
            <a:pPr marL="0" indent="0">
              <a:lnSpc>
                <a:spcPct val="90000"/>
              </a:lnSpc>
              <a:buNone/>
            </a:pPr>
            <a:r>
              <a:rPr lang="fr-FR" sz="1700">
                <a:solidFill>
                  <a:srgbClr val="FFFFFF"/>
                </a:solidFill>
                <a:cs typeface="Arial" panose="020B0604020202020204" pitchFamily="34" charset="0"/>
              </a:rPr>
              <a:t>Défini comme :</a:t>
            </a:r>
          </a:p>
          <a:p>
            <a:pPr>
              <a:lnSpc>
                <a:spcPct val="90000"/>
              </a:lnSpc>
              <a:buClr>
                <a:schemeClr val="accent6">
                  <a:lumMod val="75000"/>
                </a:schemeClr>
              </a:buClr>
              <a:buFont typeface="Wingdings" panose="05000000000000000000" pitchFamily="2" charset="2"/>
              <a:buChar char="Ø"/>
            </a:pPr>
            <a:r>
              <a:rPr lang="fr-FR" sz="1700">
                <a:solidFill>
                  <a:srgbClr val="FFFFFF"/>
                </a:solidFill>
                <a:cs typeface="Arial" panose="020B0604020202020204" pitchFamily="34" charset="0"/>
              </a:rPr>
              <a:t>Un </a:t>
            </a:r>
            <a:r>
              <a:rPr lang="fr-FR" sz="1700" b="1">
                <a:solidFill>
                  <a:srgbClr val="FFFFFF"/>
                </a:solidFill>
                <a:cs typeface="Arial" panose="020B0604020202020204" pitchFamily="34" charset="0"/>
              </a:rPr>
              <a:t>état</a:t>
            </a:r>
            <a:r>
              <a:rPr lang="fr-FR" sz="1700">
                <a:solidFill>
                  <a:srgbClr val="FFFFFF"/>
                </a:solidFill>
                <a:cs typeface="Arial" panose="020B0604020202020204" pitchFamily="34" charset="0"/>
              </a:rPr>
              <a:t> d’incapacité</a:t>
            </a:r>
          </a:p>
          <a:p>
            <a:pPr>
              <a:lnSpc>
                <a:spcPct val="90000"/>
              </a:lnSpc>
              <a:buClr>
                <a:schemeClr val="accent6">
                  <a:lumMod val="75000"/>
                </a:schemeClr>
              </a:buClr>
              <a:buFont typeface="Wingdings" panose="05000000000000000000" pitchFamily="2" charset="2"/>
              <a:buChar char="Ø"/>
            </a:pPr>
            <a:r>
              <a:rPr lang="fr-FR" sz="1700">
                <a:solidFill>
                  <a:srgbClr val="FFFFFF"/>
                </a:solidFill>
                <a:cs typeface="Arial" panose="020B0604020202020204" pitchFamily="34" charset="0"/>
              </a:rPr>
              <a:t>Résultant d’une </a:t>
            </a:r>
            <a:r>
              <a:rPr lang="fr-FR" sz="1700" b="1">
                <a:solidFill>
                  <a:srgbClr val="FFFFFF"/>
                </a:solidFill>
                <a:cs typeface="Arial" panose="020B0604020202020204" pitchFamily="34" charset="0"/>
              </a:rPr>
              <a:t>maladie </a:t>
            </a:r>
            <a:r>
              <a:rPr lang="fr-FR" sz="1700">
                <a:solidFill>
                  <a:srgbClr val="FFFFFF"/>
                </a:solidFill>
                <a:cs typeface="Arial" panose="020B0604020202020204" pitchFamily="34" charset="0"/>
              </a:rPr>
              <a:t>ou d’un </a:t>
            </a:r>
            <a:r>
              <a:rPr lang="fr-FR" sz="1700" b="1">
                <a:solidFill>
                  <a:srgbClr val="FFFFFF"/>
                </a:solidFill>
                <a:cs typeface="Arial" panose="020B0604020202020204" pitchFamily="34" charset="0"/>
              </a:rPr>
              <a:t>accident</a:t>
            </a:r>
            <a:r>
              <a:rPr lang="fr-FR" sz="1700">
                <a:solidFill>
                  <a:srgbClr val="FFFFFF"/>
                </a:solidFill>
                <a:cs typeface="Arial" panose="020B0604020202020204" pitchFamily="34" charset="0"/>
              </a:rPr>
              <a:t> (cause interne vs cause externe)</a:t>
            </a:r>
          </a:p>
          <a:p>
            <a:pPr>
              <a:lnSpc>
                <a:spcPct val="90000"/>
              </a:lnSpc>
              <a:buClr>
                <a:schemeClr val="accent6">
                  <a:lumMod val="75000"/>
                </a:schemeClr>
              </a:buClr>
              <a:buFont typeface="Wingdings" panose="05000000000000000000" pitchFamily="2" charset="2"/>
              <a:buChar char="Ø"/>
            </a:pPr>
            <a:r>
              <a:rPr lang="fr-FR" sz="1700">
                <a:solidFill>
                  <a:srgbClr val="FFFFFF"/>
                </a:solidFill>
                <a:cs typeface="Arial" panose="020B0604020202020204" pitchFamily="34" charset="0"/>
              </a:rPr>
              <a:t>Nécessitant des soins médicaux</a:t>
            </a:r>
          </a:p>
          <a:p>
            <a:pPr>
              <a:lnSpc>
                <a:spcPct val="90000"/>
              </a:lnSpc>
              <a:buClr>
                <a:schemeClr val="accent6">
                  <a:lumMod val="75000"/>
                </a:schemeClr>
              </a:buClr>
              <a:buFont typeface="Wingdings" panose="05000000000000000000" pitchFamily="2" charset="2"/>
              <a:buChar char="Ø"/>
            </a:pPr>
            <a:r>
              <a:rPr lang="fr-FR" sz="1700">
                <a:solidFill>
                  <a:srgbClr val="FFFFFF"/>
                </a:solidFill>
                <a:cs typeface="Arial" panose="020B0604020202020204" pitchFamily="34" charset="0"/>
              </a:rPr>
              <a:t>Qui rend l’assuré </a:t>
            </a:r>
            <a:r>
              <a:rPr lang="fr-FR" sz="1700" b="1">
                <a:solidFill>
                  <a:srgbClr val="FFFFFF"/>
                </a:solidFill>
                <a:cs typeface="Arial" panose="020B0604020202020204" pitchFamily="34" charset="0"/>
              </a:rPr>
              <a:t>totalement incapable d’exercer son emploi habituel </a:t>
            </a:r>
            <a:r>
              <a:rPr lang="fr-FR" sz="1700">
                <a:solidFill>
                  <a:srgbClr val="FFFFFF"/>
                </a:solidFill>
                <a:cs typeface="Arial" panose="020B0604020202020204" pitchFamily="34" charset="0"/>
              </a:rPr>
              <a:t>et, passé un certain délai (généralement 2 ans), totalement incapable d’exercer un </a:t>
            </a:r>
            <a:r>
              <a:rPr lang="fr-FR" sz="1700" b="1">
                <a:solidFill>
                  <a:srgbClr val="FFFFFF"/>
                </a:solidFill>
                <a:cs typeface="Arial" panose="020B0604020202020204" pitchFamily="34" charset="0"/>
              </a:rPr>
              <a:t>autre emploi rémunérateur compatible avec son éducation, sa formation et son expérience </a:t>
            </a:r>
          </a:p>
        </p:txBody>
      </p:sp>
      <p:sp>
        <p:nvSpPr>
          <p:cNvPr id="19" name="Freeform 31">
            <a:extLst>
              <a:ext uri="{FF2B5EF4-FFF2-40B4-BE49-F238E27FC236}">
                <a16:creationId xmlns:a16="http://schemas.microsoft.com/office/drawing/2014/main" id="{81CC9B02-E087-4350-AEBD-2C3CF001AF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15974"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pic>
        <p:nvPicPr>
          <p:cNvPr id="12" name="Picture 11">
            <a:extLst>
              <a:ext uri="{FF2B5EF4-FFF2-40B4-BE49-F238E27FC236}">
                <a16:creationId xmlns:a16="http://schemas.microsoft.com/office/drawing/2014/main" id="{343802D9-4CF6-6223-3A32-311FC0EC0600}"/>
              </a:ext>
            </a:extLst>
          </p:cNvPr>
          <p:cNvPicPr>
            <a:picLocks noChangeAspect="1"/>
          </p:cNvPicPr>
          <p:nvPr/>
        </p:nvPicPr>
        <p:blipFill rotWithShape="1">
          <a:blip r:embed="rId3"/>
          <a:srcRect l="22267" r="37024"/>
          <a:stretch/>
        </p:blipFill>
        <p:spPr>
          <a:xfrm>
            <a:off x="7229175" y="1"/>
            <a:ext cx="4963245" cy="6858001"/>
          </a:xfrm>
          <a:custGeom>
            <a:avLst/>
            <a:gdLst/>
            <a:ahLst/>
            <a:cxnLst/>
            <a:rect l="l" t="t" r="r" b="b"/>
            <a:pathLst>
              <a:path w="4963245" h="6858001">
                <a:moveTo>
                  <a:pt x="1177" y="0"/>
                </a:moveTo>
                <a:lnTo>
                  <a:pt x="1344715" y="0"/>
                </a:lnTo>
                <a:lnTo>
                  <a:pt x="1344715" y="1"/>
                </a:lnTo>
                <a:lnTo>
                  <a:pt x="4963245" y="1"/>
                </a:lnTo>
                <a:lnTo>
                  <a:pt x="4963244" y="6858001"/>
                </a:lnTo>
                <a:lnTo>
                  <a:pt x="900697" y="6858001"/>
                </a:lnTo>
                <a:lnTo>
                  <a:pt x="900697" y="6858000"/>
                </a:lnTo>
                <a:lnTo>
                  <a:pt x="0" y="6858000"/>
                </a:lnTo>
                <a:lnTo>
                  <a:pt x="5883" y="6817538"/>
                </a:lnTo>
                <a:lnTo>
                  <a:pt x="23196" y="6698894"/>
                </a:lnTo>
                <a:lnTo>
                  <a:pt x="35299" y="6612483"/>
                </a:lnTo>
                <a:lnTo>
                  <a:pt x="48073" y="6509613"/>
                </a:lnTo>
                <a:lnTo>
                  <a:pt x="63369" y="6387541"/>
                </a:lnTo>
                <a:lnTo>
                  <a:pt x="79506" y="6252438"/>
                </a:lnTo>
                <a:lnTo>
                  <a:pt x="96483" y="6100191"/>
                </a:lnTo>
                <a:lnTo>
                  <a:pt x="114469" y="5934227"/>
                </a:lnTo>
                <a:lnTo>
                  <a:pt x="132454" y="5753862"/>
                </a:lnTo>
                <a:lnTo>
                  <a:pt x="150776" y="5561838"/>
                </a:lnTo>
                <a:lnTo>
                  <a:pt x="167753" y="5354726"/>
                </a:lnTo>
                <a:lnTo>
                  <a:pt x="184058" y="5138013"/>
                </a:lnTo>
                <a:lnTo>
                  <a:pt x="198849" y="4908956"/>
                </a:lnTo>
                <a:lnTo>
                  <a:pt x="212969" y="4670298"/>
                </a:lnTo>
                <a:lnTo>
                  <a:pt x="226248" y="4421352"/>
                </a:lnTo>
                <a:lnTo>
                  <a:pt x="230955" y="4293793"/>
                </a:lnTo>
                <a:lnTo>
                  <a:pt x="236165" y="4163492"/>
                </a:lnTo>
                <a:lnTo>
                  <a:pt x="241040" y="4031133"/>
                </a:lnTo>
                <a:lnTo>
                  <a:pt x="244234" y="3898087"/>
                </a:lnTo>
                <a:lnTo>
                  <a:pt x="247091" y="3762299"/>
                </a:lnTo>
                <a:lnTo>
                  <a:pt x="250117" y="3625139"/>
                </a:lnTo>
                <a:lnTo>
                  <a:pt x="252134" y="3485236"/>
                </a:lnTo>
                <a:lnTo>
                  <a:pt x="252134" y="3343961"/>
                </a:lnTo>
                <a:lnTo>
                  <a:pt x="253142" y="3201315"/>
                </a:lnTo>
                <a:lnTo>
                  <a:pt x="252134" y="3057297"/>
                </a:lnTo>
                <a:lnTo>
                  <a:pt x="250117" y="2911221"/>
                </a:lnTo>
                <a:lnTo>
                  <a:pt x="248268" y="2765146"/>
                </a:lnTo>
                <a:lnTo>
                  <a:pt x="244234" y="2617013"/>
                </a:lnTo>
                <a:lnTo>
                  <a:pt x="240032" y="2467509"/>
                </a:lnTo>
                <a:lnTo>
                  <a:pt x="235157" y="2318004"/>
                </a:lnTo>
                <a:lnTo>
                  <a:pt x="228266" y="2167128"/>
                </a:lnTo>
                <a:lnTo>
                  <a:pt x="220029" y="2014881"/>
                </a:lnTo>
                <a:lnTo>
                  <a:pt x="212129" y="1861947"/>
                </a:lnTo>
                <a:lnTo>
                  <a:pt x="202044" y="1709014"/>
                </a:lnTo>
                <a:lnTo>
                  <a:pt x="189941" y="1554023"/>
                </a:lnTo>
                <a:lnTo>
                  <a:pt x="177839" y="1401090"/>
                </a:lnTo>
                <a:lnTo>
                  <a:pt x="163887" y="1245413"/>
                </a:lnTo>
                <a:lnTo>
                  <a:pt x="148591" y="1089051"/>
                </a:lnTo>
                <a:lnTo>
                  <a:pt x="132455" y="934746"/>
                </a:lnTo>
                <a:lnTo>
                  <a:pt x="113629" y="778383"/>
                </a:lnTo>
                <a:lnTo>
                  <a:pt x="93458" y="622707"/>
                </a:lnTo>
                <a:lnTo>
                  <a:pt x="73455" y="466344"/>
                </a:lnTo>
                <a:lnTo>
                  <a:pt x="50091" y="310668"/>
                </a:lnTo>
                <a:lnTo>
                  <a:pt x="26222" y="155677"/>
                </a:lnTo>
                <a:close/>
              </a:path>
            </a:pathLst>
          </a:custGeom>
        </p:spPr>
      </p:pic>
    </p:spTree>
    <p:extLst>
      <p:ext uri="{BB962C8B-B14F-4D97-AF65-F5344CB8AC3E}">
        <p14:creationId xmlns:p14="http://schemas.microsoft.com/office/powerpoint/2010/main" val="1613063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3"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15" name="Freeform: Shape 14">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848E30F0-6018-4850-E2A2-8B3A16286482}"/>
              </a:ext>
            </a:extLst>
          </p:cNvPr>
          <p:cNvSpPr>
            <a:spLocks noGrp="1"/>
          </p:cNvSpPr>
          <p:nvPr>
            <p:ph type="title"/>
          </p:nvPr>
        </p:nvSpPr>
        <p:spPr>
          <a:xfrm>
            <a:off x="653143" y="1645920"/>
            <a:ext cx="3522879" cy="4470821"/>
          </a:xfrm>
        </p:spPr>
        <p:txBody>
          <a:bodyPr>
            <a:normAutofit/>
          </a:bodyPr>
          <a:lstStyle/>
          <a:p>
            <a:pPr algn="r"/>
            <a:r>
              <a:rPr lang="fr-FR">
                <a:solidFill>
                  <a:srgbClr val="FFFFFF"/>
                </a:solidFill>
                <a:effectLst>
                  <a:outerShdw blurRad="38100" dist="38100" dir="2700000" algn="tl">
                    <a:srgbClr val="000000">
                      <a:alpha val="43137"/>
                    </a:srgbClr>
                  </a:outerShdw>
                </a:effectLst>
                <a:latin typeface="+mn-lt"/>
                <a:cs typeface="Arial" panose="020B0604020202020204" pitchFamily="34" charset="0"/>
              </a:rPr>
              <a:t>L’invalidité totale : une invalidité substantielle</a:t>
            </a:r>
            <a:endParaRPr lang="fr-FR">
              <a:solidFill>
                <a:srgbClr val="FFFFFF"/>
              </a:solidFill>
              <a:effectLst>
                <a:outerShdw blurRad="38100" dist="38100" dir="2700000" algn="tl">
                  <a:srgbClr val="000000">
                    <a:alpha val="43137"/>
                  </a:srgbClr>
                </a:outerShdw>
              </a:effectLst>
              <a:latin typeface="+mn-lt"/>
            </a:endParaRPr>
          </a:p>
        </p:txBody>
      </p:sp>
      <p:sp>
        <p:nvSpPr>
          <p:cNvPr id="3" name="Espace réservé du contenu 2">
            <a:extLst>
              <a:ext uri="{FF2B5EF4-FFF2-40B4-BE49-F238E27FC236}">
                <a16:creationId xmlns:a16="http://schemas.microsoft.com/office/drawing/2014/main" id="{8EFB0388-FC16-53BA-A8C1-CD5D8417D056}"/>
              </a:ext>
            </a:extLst>
          </p:cNvPr>
          <p:cNvSpPr>
            <a:spLocks noGrp="1"/>
          </p:cNvSpPr>
          <p:nvPr>
            <p:ph idx="1"/>
          </p:nvPr>
        </p:nvSpPr>
        <p:spPr>
          <a:xfrm>
            <a:off x="5204109" y="1645920"/>
            <a:ext cx="5919503" cy="4470821"/>
          </a:xfrm>
        </p:spPr>
        <p:txBody>
          <a:bodyPr>
            <a:normAutofit/>
          </a:bodyPr>
          <a:lstStyle/>
          <a:p>
            <a:pPr>
              <a:buClr>
                <a:schemeClr val="accent6">
                  <a:lumMod val="75000"/>
                </a:schemeClr>
              </a:buClr>
              <a:buFont typeface="Wingdings" panose="05000000000000000000" pitchFamily="2" charset="2"/>
              <a:buChar char="v"/>
            </a:pPr>
            <a:r>
              <a:rPr lang="fr-FR" i="1" dirty="0">
                <a:latin typeface="Arial" panose="020B0604020202020204" pitchFamily="34" charset="0"/>
                <a:cs typeface="Arial" panose="020B0604020202020204" pitchFamily="34" charset="0"/>
              </a:rPr>
              <a:t>Paul </a:t>
            </a:r>
            <a:r>
              <a:rPr lang="fr-FR" i="1" dirty="0" err="1">
                <a:latin typeface="Arial" panose="020B0604020202020204" pitchFamily="34" charset="0"/>
                <a:cs typeface="Arial" panose="020B0604020202020204" pitchFamily="34" charset="0"/>
              </a:rPr>
              <a:t>Revere</a:t>
            </a:r>
            <a:r>
              <a:rPr lang="fr-FR" i="1" dirty="0">
                <a:latin typeface="Arial" panose="020B0604020202020204" pitchFamily="34" charset="0"/>
                <a:cs typeface="Arial" panose="020B0604020202020204" pitchFamily="34" charset="0"/>
              </a:rPr>
              <a:t> Life </a:t>
            </a:r>
            <a:r>
              <a:rPr lang="fr-FR" i="1" dirty="0" err="1">
                <a:latin typeface="Arial" panose="020B0604020202020204" pitchFamily="34" charset="0"/>
                <a:cs typeface="Arial" panose="020B0604020202020204" pitchFamily="34" charset="0"/>
              </a:rPr>
              <a:t>Insurance</a:t>
            </a:r>
            <a:r>
              <a:rPr lang="fr-FR" i="1"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c. </a:t>
            </a:r>
            <a:r>
              <a:rPr lang="fr-FR" i="1" dirty="0" err="1">
                <a:latin typeface="Arial" panose="020B0604020202020204" pitchFamily="34" charset="0"/>
                <a:cs typeface="Arial" panose="020B0604020202020204" pitchFamily="34" charset="0"/>
              </a:rPr>
              <a:t>Sucharov</a:t>
            </a:r>
            <a:r>
              <a:rPr lang="fr-FR" dirty="0">
                <a:latin typeface="Arial" panose="020B0604020202020204" pitchFamily="34" charset="0"/>
                <a:cs typeface="Arial" panose="020B0604020202020204" pitchFamily="34" charset="0"/>
              </a:rPr>
              <a:t>, (1983) CANLII 168 (CSC) </a:t>
            </a:r>
          </a:p>
          <a:p>
            <a:pPr marL="0" indent="0">
              <a:buNone/>
            </a:pPr>
            <a:r>
              <a:rPr lang="fr-FR" dirty="0">
                <a:latin typeface="Arial" panose="020B0604020202020204" pitchFamily="34" charset="0"/>
                <a:cs typeface="Arial" panose="020B0604020202020204" pitchFamily="34" charset="0"/>
              </a:rPr>
              <a:t>« (…) </a:t>
            </a:r>
            <a:r>
              <a:rPr lang="fr-FR" i="1" dirty="0">
                <a:latin typeface="Arial" panose="020B0604020202020204" pitchFamily="34" charset="0"/>
                <a:cs typeface="Arial" panose="020B0604020202020204" pitchFamily="34" charset="0"/>
              </a:rPr>
              <a:t>an owner manager is totally disabled from performing his work as such when he is unable to perform substantially all of the duties of that position </a:t>
            </a:r>
            <a:r>
              <a:rPr lang="fr-FR" dirty="0">
                <a:latin typeface="Arial" panose="020B0604020202020204" pitchFamily="34" charset="0"/>
                <a:cs typeface="Arial" panose="020B0604020202020204" pitchFamily="34" charset="0"/>
              </a:rPr>
              <a:t>».</a:t>
            </a:r>
          </a:p>
          <a:p>
            <a:endParaRPr lang="fr-FR"/>
          </a:p>
          <a:p>
            <a:pPr marL="0" indent="0">
              <a:buNone/>
            </a:pPr>
            <a:endParaRPr lang="fr-FR"/>
          </a:p>
        </p:txBody>
      </p:sp>
      <p:pic>
        <p:nvPicPr>
          <p:cNvPr id="6" name="Image 8">
            <a:extLst>
              <a:ext uri="{FF2B5EF4-FFF2-40B4-BE49-F238E27FC236}">
                <a16:creationId xmlns:a16="http://schemas.microsoft.com/office/drawing/2014/main" id="{66CC31EE-3758-418A-BEC6-D67E3A7CCD77}"/>
              </a:ext>
            </a:extLst>
          </p:cNvPr>
          <p:cNvPicPr>
            <a:picLocks noChangeAspect="1"/>
          </p:cNvPicPr>
          <p:nvPr/>
        </p:nvPicPr>
        <p:blipFill>
          <a:blip r:embed="rId2"/>
          <a:stretch>
            <a:fillRect/>
          </a:stretch>
        </p:blipFill>
        <p:spPr>
          <a:xfrm>
            <a:off x="146309" y="116024"/>
            <a:ext cx="1412875" cy="359410"/>
          </a:xfrm>
          <a:prstGeom prst="rect">
            <a:avLst/>
          </a:prstGeom>
        </p:spPr>
      </p:pic>
    </p:spTree>
    <p:extLst>
      <p:ext uri="{BB962C8B-B14F-4D97-AF65-F5344CB8AC3E}">
        <p14:creationId xmlns:p14="http://schemas.microsoft.com/office/powerpoint/2010/main" val="760779247"/>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4"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6" name="Freeform: Shape 15">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8EE43ECF-37DA-8A51-1949-8629E9538D98}"/>
              </a:ext>
            </a:extLst>
          </p:cNvPr>
          <p:cNvSpPr>
            <a:spLocks noGrp="1"/>
          </p:cNvSpPr>
          <p:nvPr>
            <p:ph type="title"/>
          </p:nvPr>
        </p:nvSpPr>
        <p:spPr>
          <a:xfrm>
            <a:off x="653143" y="1645920"/>
            <a:ext cx="3522879" cy="4470821"/>
          </a:xfrm>
        </p:spPr>
        <p:txBody>
          <a:bodyPr>
            <a:normAutofit/>
          </a:bodyPr>
          <a:lstStyle/>
          <a:p>
            <a:pPr algn="r">
              <a:lnSpc>
                <a:spcPct val="90000"/>
              </a:lnSpc>
            </a:pPr>
            <a:r>
              <a:rPr lang="fr-FR">
                <a:solidFill>
                  <a:schemeClr val="bg2"/>
                </a:solidFill>
                <a:latin typeface="Arial" panose="020B0604020202020204" pitchFamily="34" charset="0"/>
                <a:cs typeface="Arial" panose="020B0604020202020204" pitchFamily="34" charset="0"/>
              </a:rPr>
              <a:t>La détermination de l’invalidité totale nécessite une évaluation globale</a:t>
            </a:r>
          </a:p>
        </p:txBody>
      </p:sp>
      <p:sp>
        <p:nvSpPr>
          <p:cNvPr id="3" name="Espace réservé du contenu 2">
            <a:extLst>
              <a:ext uri="{FF2B5EF4-FFF2-40B4-BE49-F238E27FC236}">
                <a16:creationId xmlns:a16="http://schemas.microsoft.com/office/drawing/2014/main" id="{8A5B66B8-9A98-1550-8B2A-CA3C8DDD0AA8}"/>
              </a:ext>
            </a:extLst>
          </p:cNvPr>
          <p:cNvSpPr>
            <a:spLocks noGrp="1"/>
          </p:cNvSpPr>
          <p:nvPr>
            <p:ph idx="1"/>
          </p:nvPr>
        </p:nvSpPr>
        <p:spPr>
          <a:xfrm>
            <a:off x="5204109" y="1645920"/>
            <a:ext cx="6269434" cy="4470821"/>
          </a:xfrm>
        </p:spPr>
        <p:txBody>
          <a:bodyPr>
            <a:normAutofit/>
          </a:bodyPr>
          <a:lstStyle/>
          <a:p>
            <a:pPr>
              <a:lnSpc>
                <a:spcPct val="90000"/>
              </a:lnSpc>
              <a:buClr>
                <a:schemeClr val="accent6">
                  <a:lumMod val="75000"/>
                </a:schemeClr>
              </a:buClr>
              <a:buFont typeface="Wingdings" panose="05000000000000000000" pitchFamily="2" charset="2"/>
              <a:buChar char="v"/>
            </a:pPr>
            <a:r>
              <a:rPr lang="fr-CA" i="1">
                <a:cs typeface="Arial" panose="020B0604020202020204" pitchFamily="34" charset="0"/>
              </a:rPr>
              <a:t>Tremblay</a:t>
            </a:r>
            <a:r>
              <a:rPr lang="fr-CA">
                <a:cs typeface="Arial" panose="020B0604020202020204" pitchFamily="34" charset="0"/>
              </a:rPr>
              <a:t> c. </a:t>
            </a:r>
            <a:r>
              <a:rPr lang="fr-CA" i="1">
                <a:cs typeface="Arial" panose="020B0604020202020204" pitchFamily="34" charset="0"/>
              </a:rPr>
              <a:t>Sun Life du Canada, compagnie d'assurances</a:t>
            </a:r>
            <a:r>
              <a:rPr lang="fr-CA">
                <a:cs typeface="Arial" panose="020B0604020202020204" pitchFamily="34" charset="0"/>
              </a:rPr>
              <a:t>, 2015 QCCA 1396</a:t>
            </a:r>
            <a:r>
              <a:rPr lang="fr-FR">
                <a:cs typeface="Arial" panose="020B0604020202020204" pitchFamily="34" charset="0"/>
              </a:rPr>
              <a:t> :</a:t>
            </a:r>
          </a:p>
          <a:p>
            <a:pPr>
              <a:lnSpc>
                <a:spcPct val="90000"/>
              </a:lnSpc>
            </a:pPr>
            <a:endParaRPr lang="fr-FR">
              <a:cs typeface="Arial" panose="020B0604020202020204" pitchFamily="34" charset="0"/>
            </a:endParaRPr>
          </a:p>
          <a:p>
            <a:pPr marL="320675" lvl="1" indent="0">
              <a:lnSpc>
                <a:spcPct val="90000"/>
              </a:lnSpc>
              <a:spcBef>
                <a:spcPts val="0"/>
              </a:spcBef>
              <a:buNone/>
            </a:pPr>
            <a:r>
              <a:rPr lang="fr-CA">
                <a:cs typeface="Arial" panose="020B0604020202020204" pitchFamily="34" charset="0"/>
              </a:rPr>
              <a:t>« [30] […] Lorsqu’il s’agit de déterminer l’incapacité d’exercer les fonctions essentielles d’un emploi, il faut considérer non seulement  le diagnostic, mais également les conséquences de l’altération de la santé sur la personne qui en est affectée. Cela comprend, entre autres, les limitations physiques, les souffrances et les effets de la médication sur les capacités cognitives. </a:t>
            </a:r>
          </a:p>
          <a:p>
            <a:pPr marL="320675" lvl="1" indent="0">
              <a:lnSpc>
                <a:spcPct val="90000"/>
              </a:lnSpc>
              <a:spcBef>
                <a:spcPts val="0"/>
              </a:spcBef>
              <a:buNone/>
            </a:pPr>
            <a:endParaRPr lang="fr-CA">
              <a:cs typeface="Arial" panose="020B0604020202020204" pitchFamily="34" charset="0"/>
            </a:endParaRPr>
          </a:p>
          <a:p>
            <a:pPr marL="320675" lvl="1" indent="0">
              <a:lnSpc>
                <a:spcPct val="90000"/>
              </a:lnSpc>
              <a:spcBef>
                <a:spcPts val="0"/>
              </a:spcBef>
              <a:buNone/>
            </a:pPr>
            <a:r>
              <a:rPr lang="fr-CA">
                <a:cs typeface="Arial" panose="020B0604020202020204" pitchFamily="34" charset="0"/>
              </a:rPr>
              <a:t>[53] […] lorsqu’il s’agit de déterminer si une personne est invalide totalement ou non, il y a inévitablement une composante subjective dans la preuve qui doit être analysée par le juge. […] ».</a:t>
            </a:r>
          </a:p>
          <a:p>
            <a:pPr>
              <a:lnSpc>
                <a:spcPct val="90000"/>
              </a:lnSpc>
            </a:pPr>
            <a:endParaRPr lang="fr-FR"/>
          </a:p>
        </p:txBody>
      </p:sp>
      <p:pic>
        <p:nvPicPr>
          <p:cNvPr id="7" name="Image 8">
            <a:extLst>
              <a:ext uri="{FF2B5EF4-FFF2-40B4-BE49-F238E27FC236}">
                <a16:creationId xmlns:a16="http://schemas.microsoft.com/office/drawing/2014/main" id="{66CC31EE-3758-418A-BEC6-D67E3A7CCD77}"/>
              </a:ext>
            </a:extLst>
          </p:cNvPr>
          <p:cNvPicPr>
            <a:picLocks noChangeAspect="1"/>
          </p:cNvPicPr>
          <p:nvPr/>
        </p:nvPicPr>
        <p:blipFill>
          <a:blip r:embed="rId3"/>
          <a:stretch>
            <a:fillRect/>
          </a:stretch>
        </p:blipFill>
        <p:spPr>
          <a:xfrm>
            <a:off x="108209" y="116024"/>
            <a:ext cx="1412875" cy="359410"/>
          </a:xfrm>
          <a:prstGeom prst="rect">
            <a:avLst/>
          </a:prstGeom>
        </p:spPr>
      </p:pic>
    </p:spTree>
    <p:extLst>
      <p:ext uri="{BB962C8B-B14F-4D97-AF65-F5344CB8AC3E}">
        <p14:creationId xmlns:p14="http://schemas.microsoft.com/office/powerpoint/2010/main" val="821107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EE9E0C6A-328F-6D93-A9E9-97E37C6B8FB5}"/>
              </a:ext>
            </a:extLst>
          </p:cNvPr>
          <p:cNvSpPr>
            <a:spLocks noGrp="1"/>
          </p:cNvSpPr>
          <p:nvPr>
            <p:ph type="title"/>
          </p:nvPr>
        </p:nvSpPr>
        <p:spPr>
          <a:xfrm>
            <a:off x="653143" y="1645920"/>
            <a:ext cx="3522879" cy="4470821"/>
          </a:xfrm>
        </p:spPr>
        <p:txBody>
          <a:bodyPr>
            <a:normAutofit/>
          </a:bodyPr>
          <a:lstStyle/>
          <a:p>
            <a:pPr algn="r"/>
            <a:r>
              <a:rPr lang="fr-FR">
                <a:solidFill>
                  <a:schemeClr val="bg2"/>
                </a:solidFill>
              </a:rPr>
              <a:t>3. LA RENTE D’INVALIDITÉ DE RETRAITE QUÉBEC</a:t>
            </a:r>
          </a:p>
        </p:txBody>
      </p:sp>
      <p:sp>
        <p:nvSpPr>
          <p:cNvPr id="3" name="Espace réservé du contenu 2">
            <a:extLst>
              <a:ext uri="{FF2B5EF4-FFF2-40B4-BE49-F238E27FC236}">
                <a16:creationId xmlns:a16="http://schemas.microsoft.com/office/drawing/2014/main" id="{478A737E-00B1-87B9-ADA6-740107B7B8D5}"/>
              </a:ext>
            </a:extLst>
          </p:cNvPr>
          <p:cNvSpPr>
            <a:spLocks noGrp="1"/>
          </p:cNvSpPr>
          <p:nvPr>
            <p:ph idx="1"/>
          </p:nvPr>
        </p:nvSpPr>
        <p:spPr>
          <a:xfrm>
            <a:off x="5204109" y="1645920"/>
            <a:ext cx="6269434" cy="4470821"/>
          </a:xfrm>
        </p:spPr>
        <p:txBody>
          <a:bodyPr>
            <a:normAutofit/>
          </a:bodyPr>
          <a:lstStyle/>
          <a:p>
            <a:pPr marL="0" indent="0">
              <a:buNone/>
            </a:pPr>
            <a:r>
              <a:rPr lang="fr-FR" dirty="0"/>
              <a:t>1) Définition de l’invalidité</a:t>
            </a:r>
          </a:p>
          <a:p>
            <a:pPr marL="0" indent="0">
              <a:buNone/>
            </a:pPr>
            <a:r>
              <a:rPr lang="fr-FR" dirty="0"/>
              <a:t>2) Présentation d’une demande de rente d’invalidité à Retraite Québec</a:t>
            </a:r>
          </a:p>
          <a:p>
            <a:pPr marL="0" indent="0">
              <a:buNone/>
            </a:pPr>
            <a:r>
              <a:rPr lang="fr-FR" dirty="0"/>
              <a:t>3) Valeur de la rente et coordination avec les prestations versées par l’assureur dans le cadre d’un régime collectif</a:t>
            </a:r>
          </a:p>
          <a:p>
            <a:pPr marL="0" indent="0">
              <a:buNone/>
            </a:pPr>
            <a:r>
              <a:rPr lang="fr-FR" dirty="0"/>
              <a:t>4) La demande de révision</a:t>
            </a:r>
          </a:p>
          <a:p>
            <a:pPr marL="0" indent="0">
              <a:buNone/>
            </a:pPr>
            <a:r>
              <a:rPr lang="fr-FR" dirty="0"/>
              <a:t>5) Le recours devant le Tribunal administratif du Québec</a:t>
            </a:r>
          </a:p>
        </p:txBody>
      </p:sp>
    </p:spTree>
    <p:extLst>
      <p:ext uri="{BB962C8B-B14F-4D97-AF65-F5344CB8AC3E}">
        <p14:creationId xmlns:p14="http://schemas.microsoft.com/office/powerpoint/2010/main" val="3918275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8389"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2"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87891"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3" name="Espace réservé du contenu 2">
            <a:extLst>
              <a:ext uri="{FF2B5EF4-FFF2-40B4-BE49-F238E27FC236}">
                <a16:creationId xmlns:a16="http://schemas.microsoft.com/office/drawing/2014/main" id="{E29101C0-1123-9791-4400-BBF8D8512C0B}"/>
              </a:ext>
            </a:extLst>
          </p:cNvPr>
          <p:cNvSpPr>
            <a:spLocks noGrp="1"/>
          </p:cNvSpPr>
          <p:nvPr>
            <p:ph idx="1"/>
          </p:nvPr>
        </p:nvSpPr>
        <p:spPr>
          <a:xfrm>
            <a:off x="1068388" y="1645920"/>
            <a:ext cx="5919503" cy="4470821"/>
          </a:xfrm>
        </p:spPr>
        <p:txBody>
          <a:bodyPr>
            <a:normAutofit/>
          </a:bodyPr>
          <a:lstStyle/>
          <a:p>
            <a:pPr marL="0" indent="0">
              <a:lnSpc>
                <a:spcPct val="90000"/>
              </a:lnSpc>
              <a:buNone/>
            </a:pPr>
            <a:r>
              <a:rPr lang="fr-CA" sz="1700" b="1" i="0" u="none" strike="noStrike">
                <a:effectLst/>
                <a:latin typeface="Arial" panose="020B0604020202020204" pitchFamily="34" charset="0"/>
                <a:hlinkClick r:id="rId2">
                  <a:extLst>
                    <a:ext uri="{A12FA001-AC4F-418D-AE19-62706E023703}">
                      <ahyp:hlinkClr xmlns:ahyp="http://schemas.microsoft.com/office/drawing/2018/hyperlinkcolor" val="tx"/>
                    </a:ext>
                  </a:extLst>
                </a:hlinkClick>
              </a:rPr>
              <a:t>95.</a:t>
            </a:r>
            <a:r>
              <a:rPr lang="fr-CA" sz="1700" b="0" i="0">
                <a:effectLst/>
                <a:latin typeface="Arial" panose="020B0604020202020204" pitchFamily="34" charset="0"/>
              </a:rPr>
              <a:t> Une personne est considérée invalide si Retraite Québec la déclare atteinte d’une invalidité physique ou mentale </a:t>
            </a:r>
            <a:r>
              <a:rPr lang="fr-CA" sz="1700" b="1" i="0" u="sng">
                <a:effectLst/>
                <a:latin typeface="Arial" panose="020B0604020202020204" pitchFamily="34" charset="0"/>
              </a:rPr>
              <a:t>grave et prolongée</a:t>
            </a:r>
            <a:r>
              <a:rPr lang="fr-CA" sz="1700" b="0" i="0">
                <a:effectLst/>
                <a:latin typeface="Arial" panose="020B0604020202020204" pitchFamily="34" charset="0"/>
              </a:rPr>
              <a:t>.</a:t>
            </a:r>
            <a:endParaRPr lang="fr-CA" sz="1700">
              <a:latin typeface="Arial" panose="020B0604020202020204" pitchFamily="34" charset="0"/>
            </a:endParaRPr>
          </a:p>
          <a:p>
            <a:pPr marL="0" indent="0">
              <a:lnSpc>
                <a:spcPct val="90000"/>
              </a:lnSpc>
              <a:spcBef>
                <a:spcPts val="1300"/>
              </a:spcBef>
              <a:spcAft>
                <a:spcPts val="1200"/>
              </a:spcAft>
              <a:buNone/>
            </a:pPr>
            <a:r>
              <a:rPr lang="fr-CA" sz="1700" b="0" i="0">
                <a:effectLst/>
                <a:latin typeface="Arial" panose="020B0604020202020204" pitchFamily="34" charset="0"/>
              </a:rPr>
              <a:t>Une invalidité est grave si elle rend la personne régulièrement incapable de détenir une occupation véritablement rémunératrice alors que ses limitations fonctionnelles la rendent incapable de remplir à temps plein les exigences habituelles liées à tout travail. Pour l’application du présent alinéa, seules sont considérées les limitations fonctionnelles très sévères. Toutefois, les limitations fonctionnelles sévères peuvent être considérées si les caractéristiques socioprofessionnelles de la personne lui sont défavorables malgré des efforts de scolarisation, de réadaptation et de réinsertion.</a:t>
            </a:r>
          </a:p>
          <a:p>
            <a:pPr marL="0" indent="0">
              <a:lnSpc>
                <a:spcPct val="90000"/>
              </a:lnSpc>
              <a:spcBef>
                <a:spcPts val="1300"/>
              </a:spcBef>
              <a:spcAft>
                <a:spcPts val="1200"/>
              </a:spcAft>
              <a:buNone/>
            </a:pPr>
            <a:r>
              <a:rPr lang="fr-CA" sz="1700" b="0" i="0">
                <a:effectLst/>
                <a:latin typeface="Arial" panose="020B0604020202020204" pitchFamily="34" charset="0"/>
              </a:rPr>
              <a:t> </a:t>
            </a:r>
            <a:br>
              <a:rPr lang="fr-CA" sz="1700"/>
            </a:br>
            <a:endParaRPr lang="fr-FR" sz="1700"/>
          </a:p>
        </p:txBody>
      </p:sp>
      <p:sp>
        <p:nvSpPr>
          <p:cNvPr id="14" name="Freeform: Shape 13">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201089"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20AC21EB-48F9-7AA2-585C-B50274A4E725}"/>
              </a:ext>
            </a:extLst>
          </p:cNvPr>
          <p:cNvSpPr>
            <a:spLocks noGrp="1"/>
          </p:cNvSpPr>
          <p:nvPr>
            <p:ph type="title"/>
          </p:nvPr>
        </p:nvSpPr>
        <p:spPr>
          <a:xfrm>
            <a:off x="8015978" y="1645920"/>
            <a:ext cx="3522879" cy="4470821"/>
          </a:xfrm>
        </p:spPr>
        <p:txBody>
          <a:bodyPr>
            <a:normAutofit/>
          </a:bodyPr>
          <a:lstStyle/>
          <a:p>
            <a:r>
              <a:rPr lang="fr-FR">
                <a:solidFill>
                  <a:srgbClr val="FFFFFF"/>
                </a:solidFill>
              </a:rPr>
              <a:t>Définition de l’invalidité</a:t>
            </a:r>
            <a:br>
              <a:rPr lang="fr-FR">
                <a:solidFill>
                  <a:srgbClr val="FFFFFF"/>
                </a:solidFill>
              </a:rPr>
            </a:br>
            <a:endParaRPr lang="fr-FR">
              <a:solidFill>
                <a:srgbClr val="FFFFFF"/>
              </a:solidFill>
            </a:endParaRPr>
          </a:p>
        </p:txBody>
      </p:sp>
    </p:spTree>
    <p:extLst>
      <p:ext uri="{BB962C8B-B14F-4D97-AF65-F5344CB8AC3E}">
        <p14:creationId xmlns:p14="http://schemas.microsoft.com/office/powerpoint/2010/main" val="851334743"/>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4123A3F3-EDCC-2862-854B-E599600518A3}"/>
              </a:ext>
            </a:extLst>
          </p:cNvPr>
          <p:cNvSpPr>
            <a:spLocks noGrp="1"/>
          </p:cNvSpPr>
          <p:nvPr>
            <p:ph type="title"/>
          </p:nvPr>
        </p:nvSpPr>
        <p:spPr>
          <a:xfrm>
            <a:off x="724320" y="1645920"/>
            <a:ext cx="2851928" cy="4470821"/>
          </a:xfrm>
        </p:spPr>
        <p:txBody>
          <a:bodyPr>
            <a:normAutofit/>
          </a:bodyPr>
          <a:lstStyle/>
          <a:p>
            <a:pPr algn="r"/>
            <a:r>
              <a:rPr lang="fr-FR" dirty="0">
                <a:solidFill>
                  <a:srgbClr val="FFFFFF"/>
                </a:solidFill>
              </a:rPr>
              <a:t>Entre 60 et 65 ans</a:t>
            </a:r>
          </a:p>
        </p:txBody>
      </p:sp>
      <p:sp>
        <p:nvSpPr>
          <p:cNvPr id="3" name="Espace réservé du contenu 2">
            <a:extLst>
              <a:ext uri="{FF2B5EF4-FFF2-40B4-BE49-F238E27FC236}">
                <a16:creationId xmlns:a16="http://schemas.microsoft.com/office/drawing/2014/main" id="{669A4965-1549-B23E-D8E3-72C959EDFAB6}"/>
              </a:ext>
            </a:extLst>
          </p:cNvPr>
          <p:cNvSpPr>
            <a:spLocks noGrp="1"/>
          </p:cNvSpPr>
          <p:nvPr>
            <p:ph idx="1"/>
          </p:nvPr>
        </p:nvSpPr>
        <p:spPr>
          <a:xfrm>
            <a:off x="5204109" y="1645920"/>
            <a:ext cx="5919503" cy="4470821"/>
          </a:xfrm>
        </p:spPr>
        <p:txBody>
          <a:bodyPr>
            <a:normAutofit/>
          </a:bodyPr>
          <a:lstStyle/>
          <a:p>
            <a:pPr marL="0" indent="0">
              <a:lnSpc>
                <a:spcPct val="90000"/>
              </a:lnSpc>
              <a:spcBef>
                <a:spcPts val="1300"/>
              </a:spcBef>
              <a:spcAft>
                <a:spcPts val="1200"/>
              </a:spcAft>
              <a:buNone/>
            </a:pPr>
            <a:r>
              <a:rPr lang="fr-CA" sz="1700" b="0" i="0">
                <a:effectLst/>
                <a:latin typeface="Arial" panose="020B0604020202020204" pitchFamily="34" charset="0"/>
              </a:rPr>
              <a:t>En outre, </a:t>
            </a:r>
            <a:r>
              <a:rPr lang="fr-CA" sz="1700" b="1" u="sng">
                <a:effectLst/>
                <a:latin typeface="Arial" panose="020B0604020202020204" pitchFamily="34" charset="0"/>
              </a:rPr>
              <a:t>dans le cas d’une personne âgée de 60 ans ou plus</a:t>
            </a:r>
            <a:r>
              <a:rPr lang="fr-CA" sz="1700" b="0" i="0">
                <a:effectLst/>
                <a:latin typeface="Arial" panose="020B0604020202020204" pitchFamily="34" charset="0"/>
              </a:rPr>
              <a:t>, une invalidité est grave si elle rend cette personne régulièrement incapable d’exercer l’occupation habituelle rémunérée qu’elle détient au moment où elle cesse de travailler en raison de son invalidité ou si elle oblige la personne à réduire son temps de travail en raison de son invalidité, en autant que son revenu après la réduction de son temps de travail soit inférieur à celui d’une occupation véritablement rémunératrice.</a:t>
            </a:r>
          </a:p>
          <a:p>
            <a:pPr marL="0" indent="0">
              <a:lnSpc>
                <a:spcPct val="90000"/>
              </a:lnSpc>
              <a:spcBef>
                <a:spcPts val="1300"/>
              </a:spcBef>
              <a:spcAft>
                <a:spcPts val="1200"/>
              </a:spcAft>
              <a:buNone/>
            </a:pPr>
            <a:r>
              <a:rPr lang="fr-CA" sz="1700" b="0" i="0">
                <a:effectLst/>
                <a:latin typeface="Arial" panose="020B0604020202020204" pitchFamily="34" charset="0"/>
              </a:rPr>
              <a:t>Une invalidité n’est prolongée que si elle doit vraisemblablement entraîner le décès ou durer indéfiniment.</a:t>
            </a:r>
          </a:p>
          <a:p>
            <a:pPr marL="0" indent="0">
              <a:lnSpc>
                <a:spcPct val="90000"/>
              </a:lnSpc>
              <a:spcBef>
                <a:spcPts val="1300"/>
              </a:spcBef>
              <a:spcAft>
                <a:spcPts val="1200"/>
              </a:spcAft>
              <a:buNone/>
            </a:pPr>
            <a:r>
              <a:rPr lang="fr-CA" sz="1700" b="0" i="0">
                <a:effectLst/>
                <a:latin typeface="Arial" panose="020B0604020202020204" pitchFamily="34" charset="0"/>
              </a:rPr>
              <a:t>Retraite Québec publie périodiquement ses directives en matière d’évaluation médicale de l’invalidité.</a:t>
            </a:r>
          </a:p>
          <a:p>
            <a:pPr>
              <a:lnSpc>
                <a:spcPct val="90000"/>
              </a:lnSpc>
            </a:pPr>
            <a:endParaRPr lang="fr-FR" sz="1700"/>
          </a:p>
        </p:txBody>
      </p:sp>
    </p:spTree>
    <p:extLst>
      <p:ext uri="{BB962C8B-B14F-4D97-AF65-F5344CB8AC3E}">
        <p14:creationId xmlns:p14="http://schemas.microsoft.com/office/powerpoint/2010/main" val="3543605401"/>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fr-FR"/>
          </a:p>
        </p:txBody>
      </p:sp>
      <p:sp>
        <p:nvSpPr>
          <p:cNvPr id="2" name="Titre 1">
            <a:extLst>
              <a:ext uri="{FF2B5EF4-FFF2-40B4-BE49-F238E27FC236}">
                <a16:creationId xmlns:a16="http://schemas.microsoft.com/office/drawing/2014/main" id="{DEEBE336-FFB2-C6E9-A521-1EEE9A3A5C3C}"/>
              </a:ext>
            </a:extLst>
          </p:cNvPr>
          <p:cNvSpPr>
            <a:spLocks noGrp="1"/>
          </p:cNvSpPr>
          <p:nvPr>
            <p:ph type="title"/>
          </p:nvPr>
        </p:nvSpPr>
        <p:spPr>
          <a:xfrm>
            <a:off x="1103312" y="452718"/>
            <a:ext cx="8947522" cy="1400530"/>
          </a:xfrm>
        </p:spPr>
        <p:txBody>
          <a:bodyPr anchor="ctr">
            <a:normAutofit/>
          </a:bodyPr>
          <a:lstStyle/>
          <a:p>
            <a:r>
              <a:rPr lang="fr-FR" sz="3900">
                <a:solidFill>
                  <a:srgbClr val="FFFFFF"/>
                </a:solidFill>
              </a:rPr>
              <a:t>Présentation d’une demande de rente d’invalidité à Retraite Québec</a:t>
            </a:r>
          </a:p>
        </p:txBody>
      </p:sp>
      <p:sp>
        <p:nvSpPr>
          <p:cNvPr id="3" name="Espace réservé du contenu 2">
            <a:extLst>
              <a:ext uri="{FF2B5EF4-FFF2-40B4-BE49-F238E27FC236}">
                <a16:creationId xmlns:a16="http://schemas.microsoft.com/office/drawing/2014/main" id="{AC92A5EE-244A-EB98-343D-D2287E251B44}"/>
              </a:ext>
            </a:extLst>
          </p:cNvPr>
          <p:cNvSpPr>
            <a:spLocks noGrp="1"/>
          </p:cNvSpPr>
          <p:nvPr>
            <p:ph idx="1"/>
          </p:nvPr>
        </p:nvSpPr>
        <p:spPr>
          <a:xfrm>
            <a:off x="1103312" y="2763520"/>
            <a:ext cx="8946541" cy="3484879"/>
          </a:xfrm>
        </p:spPr>
        <p:txBody>
          <a:bodyPr>
            <a:normAutofit/>
          </a:bodyPr>
          <a:lstStyle/>
          <a:p>
            <a:pPr marL="0" indent="0">
              <a:spcBef>
                <a:spcPts val="1094"/>
              </a:spcBef>
              <a:spcAft>
                <a:spcPts val="1200"/>
              </a:spcAft>
              <a:buNone/>
            </a:pPr>
            <a:br>
              <a:rPr lang="fr-CA" b="1" i="0" u="none" strike="noStrike">
                <a:effectLst/>
                <a:latin typeface="Arial" panose="020B0604020202020204" pitchFamily="34" charset="0"/>
                <a:hlinkClick r:id="rId2">
                  <a:extLst>
                    <a:ext uri="{A12FA001-AC4F-418D-AE19-62706E023703}">
                      <ahyp:hlinkClr xmlns:ahyp="http://schemas.microsoft.com/office/drawing/2018/hyperlinkcolor" val="tx"/>
                    </a:ext>
                  </a:extLst>
                </a:hlinkClick>
              </a:rPr>
            </a:br>
            <a:r>
              <a:rPr lang="fr-CA" b="1" i="0" u="none" strike="noStrike">
                <a:effectLst/>
                <a:latin typeface="Arial" panose="020B0604020202020204" pitchFamily="34" charset="0"/>
                <a:hlinkClick r:id="rId2">
                  <a:extLst>
                    <a:ext uri="{A12FA001-AC4F-418D-AE19-62706E023703}">
                      <ahyp:hlinkClr xmlns:ahyp="http://schemas.microsoft.com/office/drawing/2018/hyperlinkcolor" val="tx"/>
                    </a:ext>
                  </a:extLst>
                </a:hlinkClick>
              </a:rPr>
              <a:t>95.1.</a:t>
            </a:r>
            <a:r>
              <a:rPr lang="fr-CA" b="0" i="0">
                <a:effectLst/>
                <a:latin typeface="Arial" panose="020B0604020202020204" pitchFamily="34" charset="0"/>
              </a:rPr>
              <a:t> Pour que soit établie son invalidité, une personne doit produire l’historique de sa maladie, les documents et rapports concernant son état de santé et tout renseignement ou document déterminé par règlement ou jugé utile par Retraite Québec (…)</a:t>
            </a:r>
          </a:p>
          <a:p>
            <a:pPr marL="0" indent="0">
              <a:spcBef>
                <a:spcPts val="1094"/>
              </a:spcBef>
              <a:spcAft>
                <a:spcPts val="1200"/>
              </a:spcAft>
              <a:buNone/>
            </a:pPr>
            <a:r>
              <a:rPr lang="fr-CA">
                <a:latin typeface="Arial" panose="020B0604020202020204" pitchFamily="34" charset="0"/>
              </a:rPr>
              <a:t>En pratique: deux formulaires, soit: </a:t>
            </a:r>
          </a:p>
          <a:p>
            <a:pPr>
              <a:spcBef>
                <a:spcPts val="1094"/>
              </a:spcBef>
              <a:spcAft>
                <a:spcPts val="1200"/>
              </a:spcAft>
              <a:buFontTx/>
              <a:buChar char="-"/>
            </a:pPr>
            <a:r>
              <a:rPr lang="fr-CA">
                <a:latin typeface="Arial" panose="020B0604020202020204" pitchFamily="34" charset="0"/>
              </a:rPr>
              <a:t>Demande de rente d’invalidité</a:t>
            </a:r>
          </a:p>
          <a:p>
            <a:pPr>
              <a:spcBef>
                <a:spcPts val="1094"/>
              </a:spcBef>
              <a:spcAft>
                <a:spcPts val="1200"/>
              </a:spcAft>
              <a:buFontTx/>
              <a:buChar char="-"/>
            </a:pPr>
            <a:r>
              <a:rPr lang="fr-CA">
                <a:latin typeface="Arial" panose="020B0604020202020204" pitchFamily="34" charset="0"/>
              </a:rPr>
              <a:t>Rapport médical</a:t>
            </a:r>
            <a:endParaRPr lang="fr-FR"/>
          </a:p>
        </p:txBody>
      </p:sp>
    </p:spTree>
    <p:extLst>
      <p:ext uri="{BB962C8B-B14F-4D97-AF65-F5344CB8AC3E}">
        <p14:creationId xmlns:p14="http://schemas.microsoft.com/office/powerpoint/2010/main" val="2589994374"/>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571AA7EC-9C14-EAF6-736D-BD9D8BCB7969}"/>
              </a:ext>
            </a:extLst>
          </p:cNvPr>
          <p:cNvSpPr>
            <a:spLocks noGrp="1"/>
          </p:cNvSpPr>
          <p:nvPr>
            <p:ph type="title"/>
          </p:nvPr>
        </p:nvSpPr>
        <p:spPr>
          <a:xfrm>
            <a:off x="686355" y="1330037"/>
            <a:ext cx="2889893" cy="4470821"/>
          </a:xfrm>
        </p:spPr>
        <p:txBody>
          <a:bodyPr>
            <a:normAutofit/>
          </a:bodyPr>
          <a:lstStyle/>
          <a:p>
            <a:pPr algn="r"/>
            <a:r>
              <a:rPr lang="fr-FR" dirty="0">
                <a:solidFill>
                  <a:srgbClr val="FFFFFF"/>
                </a:solidFill>
              </a:rPr>
              <a:t>Valeur de la rente</a:t>
            </a:r>
          </a:p>
        </p:txBody>
      </p:sp>
      <p:sp>
        <p:nvSpPr>
          <p:cNvPr id="3" name="Espace réservé du contenu 2">
            <a:extLst>
              <a:ext uri="{FF2B5EF4-FFF2-40B4-BE49-F238E27FC236}">
                <a16:creationId xmlns:a16="http://schemas.microsoft.com/office/drawing/2014/main" id="{36F7B0A4-FBAC-2A81-7A25-D2D5BA0AC633}"/>
              </a:ext>
            </a:extLst>
          </p:cNvPr>
          <p:cNvSpPr>
            <a:spLocks noGrp="1"/>
          </p:cNvSpPr>
          <p:nvPr>
            <p:ph idx="1"/>
          </p:nvPr>
        </p:nvSpPr>
        <p:spPr>
          <a:xfrm>
            <a:off x="5204109" y="1645920"/>
            <a:ext cx="5919503" cy="4470821"/>
          </a:xfrm>
        </p:spPr>
        <p:txBody>
          <a:bodyPr>
            <a:normAutofit/>
          </a:bodyPr>
          <a:lstStyle/>
          <a:p>
            <a:pPr marL="0" indent="0">
              <a:lnSpc>
                <a:spcPct val="90000"/>
              </a:lnSpc>
              <a:buNone/>
            </a:pPr>
            <a:r>
              <a:rPr lang="fr-FR" dirty="0"/>
              <a:t>1) De base : montant de 583,29 $ (2024) qui est le même pour l'ensemble des bénéficiaires</a:t>
            </a:r>
            <a:endParaRPr lang="fr-FR"/>
          </a:p>
          <a:p>
            <a:pPr marL="0" indent="0">
              <a:lnSpc>
                <a:spcPct val="90000"/>
              </a:lnSpc>
              <a:buNone/>
            </a:pPr>
            <a:r>
              <a:rPr lang="fr-FR" dirty="0"/>
              <a:t>2) Supplémentaire: montant qui varie selon les revenus de travail inscrits à votre dossier au Régime de rentes du Québec.</a:t>
            </a:r>
            <a:endParaRPr lang="fr-FR"/>
          </a:p>
          <a:p>
            <a:pPr marL="0" indent="0">
              <a:lnSpc>
                <a:spcPct val="90000"/>
              </a:lnSpc>
              <a:buNone/>
            </a:pPr>
            <a:r>
              <a:rPr lang="fr-FR" dirty="0"/>
              <a:t>En 2024, au total, la rente d'invalidité du RRQ peut atteindre un maximum de 1 606,75 $ par mois. Elle est indexée chaque année en janvier, donc réajustée au coût de la vie. Elle est réajustée dès l'année qui suit son premier versement.</a:t>
            </a:r>
            <a:endParaRPr lang="fr-FR"/>
          </a:p>
          <a:p>
            <a:pPr marL="0" indent="0">
              <a:lnSpc>
                <a:spcPct val="90000"/>
              </a:lnSpc>
              <a:buNone/>
            </a:pPr>
            <a:endParaRPr lang="fr-FR"/>
          </a:p>
          <a:p>
            <a:pPr marL="0" indent="0">
              <a:lnSpc>
                <a:spcPct val="90000"/>
              </a:lnSpc>
              <a:buNone/>
            </a:pPr>
            <a:r>
              <a:rPr lang="fr-FR" dirty="0"/>
              <a:t>Fin de la rente: 65 ans </a:t>
            </a:r>
            <a:endParaRPr lang="fr-FR"/>
          </a:p>
        </p:txBody>
      </p:sp>
    </p:spTree>
    <p:extLst>
      <p:ext uri="{BB962C8B-B14F-4D97-AF65-F5344CB8AC3E}">
        <p14:creationId xmlns:p14="http://schemas.microsoft.com/office/powerpoint/2010/main" val="419233869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F747F1B4-B831-4277-8AB0-32767F7EB7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1" name="Freeform 7">
            <a:extLst>
              <a:ext uri="{FF2B5EF4-FFF2-40B4-BE49-F238E27FC236}">
                <a16:creationId xmlns:a16="http://schemas.microsoft.com/office/drawing/2014/main" id="{D80CFA21-AB7C-4BEB-9BFF-05764FBBF3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algn="ctr"/>
            <a:endParaRPr lang="en-US">
              <a:solidFill>
                <a:schemeClr val="tx1"/>
              </a:solidFill>
            </a:endParaRPr>
          </a:p>
        </p:txBody>
      </p:sp>
      <p:sp>
        <p:nvSpPr>
          <p:cNvPr id="2" name="Titre 1">
            <a:extLst>
              <a:ext uri="{FF2B5EF4-FFF2-40B4-BE49-F238E27FC236}">
                <a16:creationId xmlns:a16="http://schemas.microsoft.com/office/drawing/2014/main" id="{9EE5E797-07EE-C74D-A35B-84B46F04442F}"/>
              </a:ext>
            </a:extLst>
          </p:cNvPr>
          <p:cNvSpPr>
            <a:spLocks noGrp="1"/>
          </p:cNvSpPr>
          <p:nvPr>
            <p:ph type="title"/>
          </p:nvPr>
        </p:nvSpPr>
        <p:spPr>
          <a:xfrm>
            <a:off x="648930" y="629267"/>
            <a:ext cx="9252154" cy="1016654"/>
          </a:xfrm>
        </p:spPr>
        <p:txBody>
          <a:bodyPr>
            <a:normAutofit/>
          </a:bodyPr>
          <a:lstStyle/>
          <a:p>
            <a:r>
              <a:rPr lang="fr-FR" cap="small">
                <a:solidFill>
                  <a:srgbClr val="EBEBEB"/>
                </a:solidFill>
                <a:cs typeface="Arial" panose="020B0604020202020204" pitchFamily="34" charset="0"/>
              </a:rPr>
              <a:t>Contenu</a:t>
            </a:r>
          </a:p>
        </p:txBody>
      </p:sp>
      <p:sp>
        <p:nvSpPr>
          <p:cNvPr id="23" name="Rectangle 22">
            <a:extLst>
              <a:ext uri="{FF2B5EF4-FFF2-40B4-BE49-F238E27FC236}">
                <a16:creationId xmlns:a16="http://schemas.microsoft.com/office/drawing/2014/main" id="{12F7E335-851A-4CAE-B09F-E657819D4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5" name="Freeform: Shape 24">
            <a:extLst>
              <a:ext uri="{FF2B5EF4-FFF2-40B4-BE49-F238E27FC236}">
                <a16:creationId xmlns:a16="http://schemas.microsoft.com/office/drawing/2014/main" id="{10B541F0-7F6E-402E-84D8-CF96EACA5F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8" cy="5095933"/>
          </a:xfrm>
          <a:custGeom>
            <a:avLst/>
            <a:gdLst>
              <a:gd name="connsiteX0" fmla="*/ 1 w 12192418"/>
              <a:gd name="connsiteY0" fmla="*/ 0 h 5095933"/>
              <a:gd name="connsiteX1" fmla="*/ 71932 w 12192418"/>
              <a:gd name="connsiteY1" fmla="*/ 12261 h 5095933"/>
              <a:gd name="connsiteX2" fmla="*/ 282849 w 12192418"/>
              <a:gd name="connsiteY2" fmla="*/ 48343 h 5095933"/>
              <a:gd name="connsiteX3" fmla="*/ 436464 w 12192418"/>
              <a:gd name="connsiteY3" fmla="*/ 73565 h 5095933"/>
              <a:gd name="connsiteX4" fmla="*/ 619339 w 12192418"/>
              <a:gd name="connsiteY4" fmla="*/ 100188 h 5095933"/>
              <a:gd name="connsiteX5" fmla="*/ 836351 w 12192418"/>
              <a:gd name="connsiteY5" fmla="*/ 132066 h 5095933"/>
              <a:gd name="connsiteX6" fmla="*/ 1076528 w 12192418"/>
              <a:gd name="connsiteY6" fmla="*/ 165696 h 5095933"/>
              <a:gd name="connsiteX7" fmla="*/ 1347184 w 12192418"/>
              <a:gd name="connsiteY7" fmla="*/ 201077 h 5095933"/>
              <a:gd name="connsiteX8" fmla="*/ 1642223 w 12192418"/>
              <a:gd name="connsiteY8" fmla="*/ 238560 h 5095933"/>
              <a:gd name="connsiteX9" fmla="*/ 1962864 w 12192418"/>
              <a:gd name="connsiteY9" fmla="*/ 276043 h 5095933"/>
              <a:gd name="connsiteX10" fmla="*/ 2304232 w 12192418"/>
              <a:gd name="connsiteY10" fmla="*/ 314227 h 5095933"/>
              <a:gd name="connsiteX11" fmla="*/ 2672421 w 12192418"/>
              <a:gd name="connsiteY11" fmla="*/ 349608 h 5095933"/>
              <a:gd name="connsiteX12" fmla="*/ 3057678 w 12192418"/>
              <a:gd name="connsiteY12" fmla="*/ 383588 h 5095933"/>
              <a:gd name="connsiteX13" fmla="*/ 3464881 w 12192418"/>
              <a:gd name="connsiteY13" fmla="*/ 414415 h 5095933"/>
              <a:gd name="connsiteX14" fmla="*/ 3889152 w 12192418"/>
              <a:gd name="connsiteY14" fmla="*/ 443841 h 5095933"/>
              <a:gd name="connsiteX15" fmla="*/ 4331710 w 12192418"/>
              <a:gd name="connsiteY15" fmla="*/ 471515 h 5095933"/>
              <a:gd name="connsiteX16" fmla="*/ 4558476 w 12192418"/>
              <a:gd name="connsiteY16" fmla="*/ 481324 h 5095933"/>
              <a:gd name="connsiteX17" fmla="*/ 4790118 w 12192418"/>
              <a:gd name="connsiteY17" fmla="*/ 492183 h 5095933"/>
              <a:gd name="connsiteX18" fmla="*/ 5025418 w 12192418"/>
              <a:gd name="connsiteY18" fmla="*/ 502342 h 5095933"/>
              <a:gd name="connsiteX19" fmla="*/ 5261937 w 12192418"/>
              <a:gd name="connsiteY19" fmla="*/ 508998 h 5095933"/>
              <a:gd name="connsiteX20" fmla="*/ 5503332 w 12192418"/>
              <a:gd name="connsiteY20" fmla="*/ 514953 h 5095933"/>
              <a:gd name="connsiteX21" fmla="*/ 5747167 w 12192418"/>
              <a:gd name="connsiteY21" fmla="*/ 521259 h 5095933"/>
              <a:gd name="connsiteX22" fmla="*/ 5995877 w 12192418"/>
              <a:gd name="connsiteY22" fmla="*/ 525463 h 5095933"/>
              <a:gd name="connsiteX23" fmla="*/ 6247026 w 12192418"/>
              <a:gd name="connsiteY23" fmla="*/ 525463 h 5095933"/>
              <a:gd name="connsiteX24" fmla="*/ 6500613 w 12192418"/>
              <a:gd name="connsiteY24" fmla="*/ 527565 h 5095933"/>
              <a:gd name="connsiteX25" fmla="*/ 6756639 w 12192418"/>
              <a:gd name="connsiteY25" fmla="*/ 525463 h 5095933"/>
              <a:gd name="connsiteX26" fmla="*/ 7016322 w 12192418"/>
              <a:gd name="connsiteY26" fmla="*/ 521259 h 5095933"/>
              <a:gd name="connsiteX27" fmla="*/ 7276005 w 12192418"/>
              <a:gd name="connsiteY27" fmla="*/ 517406 h 5095933"/>
              <a:gd name="connsiteX28" fmla="*/ 7539345 w 12192418"/>
              <a:gd name="connsiteY28" fmla="*/ 508998 h 5095933"/>
              <a:gd name="connsiteX29" fmla="*/ 7805124 w 12192418"/>
              <a:gd name="connsiteY29" fmla="*/ 500241 h 5095933"/>
              <a:gd name="connsiteX30" fmla="*/ 8070903 w 12192418"/>
              <a:gd name="connsiteY30" fmla="*/ 490082 h 5095933"/>
              <a:gd name="connsiteX31" fmla="*/ 8339121 w 12192418"/>
              <a:gd name="connsiteY31" fmla="*/ 475719 h 5095933"/>
              <a:gd name="connsiteX32" fmla="*/ 8609776 w 12192418"/>
              <a:gd name="connsiteY32" fmla="*/ 458554 h 5095933"/>
              <a:gd name="connsiteX33" fmla="*/ 8881651 w 12192418"/>
              <a:gd name="connsiteY33" fmla="*/ 442089 h 5095933"/>
              <a:gd name="connsiteX34" fmla="*/ 9153526 w 12192418"/>
              <a:gd name="connsiteY34" fmla="*/ 421071 h 5095933"/>
              <a:gd name="connsiteX35" fmla="*/ 9429058 w 12192418"/>
              <a:gd name="connsiteY35" fmla="*/ 395849 h 5095933"/>
              <a:gd name="connsiteX36" fmla="*/ 9700933 w 12192418"/>
              <a:gd name="connsiteY36" fmla="*/ 370626 h 5095933"/>
              <a:gd name="connsiteX37" fmla="*/ 9977684 w 12192418"/>
              <a:gd name="connsiteY37" fmla="*/ 341551 h 5095933"/>
              <a:gd name="connsiteX38" fmla="*/ 10255655 w 12192418"/>
              <a:gd name="connsiteY38" fmla="*/ 309673 h 5095933"/>
              <a:gd name="connsiteX39" fmla="*/ 10529968 w 12192418"/>
              <a:gd name="connsiteY39" fmla="*/ 276043 h 5095933"/>
              <a:gd name="connsiteX40" fmla="*/ 10807939 w 12192418"/>
              <a:gd name="connsiteY40" fmla="*/ 236809 h 5095933"/>
              <a:gd name="connsiteX41" fmla="*/ 11084690 w 12192418"/>
              <a:gd name="connsiteY41" fmla="*/ 194772 h 5095933"/>
              <a:gd name="connsiteX42" fmla="*/ 11362661 w 12192418"/>
              <a:gd name="connsiteY42" fmla="*/ 153085 h 5095933"/>
              <a:gd name="connsiteX43" fmla="*/ 11639412 w 12192418"/>
              <a:gd name="connsiteY43" fmla="*/ 104392 h 5095933"/>
              <a:gd name="connsiteX44" fmla="*/ 11914945 w 12192418"/>
              <a:gd name="connsiteY44" fmla="*/ 54648 h 5095933"/>
              <a:gd name="connsiteX45" fmla="*/ 12191696 w 12192418"/>
              <a:gd name="connsiteY45" fmla="*/ 2452 h 5095933"/>
              <a:gd name="connsiteX46" fmla="*/ 12191696 w 12192418"/>
              <a:gd name="connsiteY46" fmla="*/ 2109542 h 5095933"/>
              <a:gd name="connsiteX47" fmla="*/ 12191999 w 12192418"/>
              <a:gd name="connsiteY47" fmla="*/ 2109542 h 5095933"/>
              <a:gd name="connsiteX48" fmla="*/ 12191999 w 12192418"/>
              <a:gd name="connsiteY48" fmla="*/ 2802467 h 5095933"/>
              <a:gd name="connsiteX49" fmla="*/ 12192418 w 12192418"/>
              <a:gd name="connsiteY49" fmla="*/ 2802467 h 5095933"/>
              <a:gd name="connsiteX50" fmla="*/ 12192418 w 12192418"/>
              <a:gd name="connsiteY50" fmla="*/ 5095933 h 5095933"/>
              <a:gd name="connsiteX51" fmla="*/ 1 w 12192418"/>
              <a:gd name="connsiteY51" fmla="*/ 5095933 h 5095933"/>
              <a:gd name="connsiteX52" fmla="*/ 1 w 12192418"/>
              <a:gd name="connsiteY52" fmla="*/ 4074529 h 5095933"/>
              <a:gd name="connsiteX53" fmla="*/ 0 w 12192418"/>
              <a:gd name="connsiteY53" fmla="*/ 4074529 h 5095933"/>
              <a:gd name="connsiteX54" fmla="*/ 0 w 12192418"/>
              <a:gd name="connsiteY54" fmla="*/ 2109542 h 5095933"/>
              <a:gd name="connsiteX55" fmla="*/ 1 w 12192418"/>
              <a:gd name="connsiteY55" fmla="*/ 2109542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2192418" h="5095933">
                <a:moveTo>
                  <a:pt x="1" y="0"/>
                </a:moveTo>
                <a:lnTo>
                  <a:pt x="71932" y="12261"/>
                </a:lnTo>
                <a:lnTo>
                  <a:pt x="282849" y="48343"/>
                </a:lnTo>
                <a:lnTo>
                  <a:pt x="436464" y="73565"/>
                </a:lnTo>
                <a:lnTo>
                  <a:pt x="619339" y="100188"/>
                </a:lnTo>
                <a:lnTo>
                  <a:pt x="836351" y="132066"/>
                </a:lnTo>
                <a:lnTo>
                  <a:pt x="1076528" y="165696"/>
                </a:lnTo>
                <a:lnTo>
                  <a:pt x="1347184" y="201077"/>
                </a:lnTo>
                <a:lnTo>
                  <a:pt x="1642223" y="238560"/>
                </a:lnTo>
                <a:lnTo>
                  <a:pt x="1962864" y="276043"/>
                </a:lnTo>
                <a:lnTo>
                  <a:pt x="2304232" y="314227"/>
                </a:lnTo>
                <a:lnTo>
                  <a:pt x="2672421" y="349608"/>
                </a:lnTo>
                <a:lnTo>
                  <a:pt x="3057678" y="383588"/>
                </a:lnTo>
                <a:lnTo>
                  <a:pt x="3464881" y="414415"/>
                </a:lnTo>
                <a:lnTo>
                  <a:pt x="3889152" y="443841"/>
                </a:lnTo>
                <a:lnTo>
                  <a:pt x="4331710" y="471515"/>
                </a:lnTo>
                <a:lnTo>
                  <a:pt x="4558476" y="481324"/>
                </a:lnTo>
                <a:lnTo>
                  <a:pt x="4790118" y="492183"/>
                </a:lnTo>
                <a:lnTo>
                  <a:pt x="5025418" y="502342"/>
                </a:lnTo>
                <a:lnTo>
                  <a:pt x="5261937" y="508998"/>
                </a:lnTo>
                <a:lnTo>
                  <a:pt x="5503332" y="514953"/>
                </a:lnTo>
                <a:lnTo>
                  <a:pt x="5747167" y="521259"/>
                </a:lnTo>
                <a:lnTo>
                  <a:pt x="5995877" y="525463"/>
                </a:lnTo>
                <a:lnTo>
                  <a:pt x="6247026" y="525463"/>
                </a:lnTo>
                <a:lnTo>
                  <a:pt x="6500613" y="527565"/>
                </a:lnTo>
                <a:lnTo>
                  <a:pt x="6756639" y="525463"/>
                </a:lnTo>
                <a:lnTo>
                  <a:pt x="7016322" y="521259"/>
                </a:lnTo>
                <a:lnTo>
                  <a:pt x="7276005" y="517406"/>
                </a:lnTo>
                <a:lnTo>
                  <a:pt x="7539345" y="508998"/>
                </a:lnTo>
                <a:lnTo>
                  <a:pt x="7805124" y="500241"/>
                </a:lnTo>
                <a:lnTo>
                  <a:pt x="8070903" y="490082"/>
                </a:lnTo>
                <a:lnTo>
                  <a:pt x="8339121" y="475719"/>
                </a:lnTo>
                <a:lnTo>
                  <a:pt x="8609776" y="458554"/>
                </a:lnTo>
                <a:lnTo>
                  <a:pt x="8881651" y="442089"/>
                </a:lnTo>
                <a:lnTo>
                  <a:pt x="9153526" y="421071"/>
                </a:lnTo>
                <a:lnTo>
                  <a:pt x="9429058" y="395849"/>
                </a:lnTo>
                <a:lnTo>
                  <a:pt x="9700933" y="370626"/>
                </a:lnTo>
                <a:lnTo>
                  <a:pt x="9977684" y="341551"/>
                </a:lnTo>
                <a:lnTo>
                  <a:pt x="10255655" y="309673"/>
                </a:lnTo>
                <a:lnTo>
                  <a:pt x="10529968" y="276043"/>
                </a:lnTo>
                <a:lnTo>
                  <a:pt x="10807939" y="236809"/>
                </a:lnTo>
                <a:lnTo>
                  <a:pt x="11084690" y="194772"/>
                </a:lnTo>
                <a:lnTo>
                  <a:pt x="11362661" y="153085"/>
                </a:lnTo>
                <a:lnTo>
                  <a:pt x="11639412" y="104392"/>
                </a:lnTo>
                <a:lnTo>
                  <a:pt x="11914945" y="54648"/>
                </a:lnTo>
                <a:lnTo>
                  <a:pt x="12191696" y="2452"/>
                </a:lnTo>
                <a:lnTo>
                  <a:pt x="12191696" y="2109542"/>
                </a:lnTo>
                <a:lnTo>
                  <a:pt x="12191999" y="2109542"/>
                </a:lnTo>
                <a:lnTo>
                  <a:pt x="12191999" y="2802467"/>
                </a:lnTo>
                <a:lnTo>
                  <a:pt x="12192418" y="2802467"/>
                </a:lnTo>
                <a:lnTo>
                  <a:pt x="12192418" y="5095933"/>
                </a:lnTo>
                <a:lnTo>
                  <a:pt x="1" y="5095933"/>
                </a:lnTo>
                <a:lnTo>
                  <a:pt x="1" y="4074529"/>
                </a:lnTo>
                <a:lnTo>
                  <a:pt x="0" y="4074529"/>
                </a:lnTo>
                <a:lnTo>
                  <a:pt x="0" y="2109542"/>
                </a:lnTo>
                <a:lnTo>
                  <a:pt x="1" y="2109542"/>
                </a:lnTo>
                <a:close/>
              </a:path>
            </a:pathLst>
          </a:custGeom>
          <a:solidFill>
            <a:schemeClr val="bg1"/>
          </a:solidFill>
          <a:ln>
            <a:noFill/>
          </a:ln>
        </p:spPr>
        <p:txBody>
          <a:bodyPr/>
          <a:lstStyle/>
          <a:p>
            <a:endParaRPr lang="fr-FR"/>
          </a:p>
        </p:txBody>
      </p:sp>
      <p:pic>
        <p:nvPicPr>
          <p:cNvPr id="3" name="Image 2">
            <a:extLst>
              <a:ext uri="{FF2B5EF4-FFF2-40B4-BE49-F238E27FC236}">
                <a16:creationId xmlns:a16="http://schemas.microsoft.com/office/drawing/2014/main" id="{3329982F-4893-3265-C2AE-1E877111B6E8}"/>
              </a:ext>
            </a:extLst>
          </p:cNvPr>
          <p:cNvPicPr>
            <a:picLocks noChangeAspect="1"/>
          </p:cNvPicPr>
          <p:nvPr/>
        </p:nvPicPr>
        <p:blipFill>
          <a:blip r:embed="rId2"/>
          <a:stretch>
            <a:fillRect/>
          </a:stretch>
        </p:blipFill>
        <p:spPr>
          <a:xfrm>
            <a:off x="222509" y="216189"/>
            <a:ext cx="1412875" cy="359410"/>
          </a:xfrm>
          <a:prstGeom prst="rect">
            <a:avLst/>
          </a:prstGeom>
        </p:spPr>
      </p:pic>
      <p:graphicFrame>
        <p:nvGraphicFramePr>
          <p:cNvPr id="14" name="Espace réservé du contenu 2">
            <a:extLst>
              <a:ext uri="{FF2B5EF4-FFF2-40B4-BE49-F238E27FC236}">
                <a16:creationId xmlns:a16="http://schemas.microsoft.com/office/drawing/2014/main" id="{F1830D92-F08D-1956-5ED2-CB57AB64A596}"/>
              </a:ext>
            </a:extLst>
          </p:cNvPr>
          <p:cNvGraphicFramePr>
            <a:graphicFrameLocks noGrp="1"/>
          </p:cNvGraphicFramePr>
          <p:nvPr>
            <p:ph idx="1"/>
            <p:extLst>
              <p:ext uri="{D42A27DB-BD31-4B8C-83A1-F6EECF244321}">
                <p14:modId xmlns:p14="http://schemas.microsoft.com/office/powerpoint/2010/main" val="1575488992"/>
              </p:ext>
            </p:extLst>
          </p:nvPr>
        </p:nvGraphicFramePr>
        <p:xfrm>
          <a:off x="648930" y="2810256"/>
          <a:ext cx="10895370" cy="34042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79584060"/>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CF1E4480-663B-AF1B-CE09-663B2CA4E5E4}"/>
              </a:ext>
            </a:extLst>
          </p:cNvPr>
          <p:cNvSpPr>
            <a:spLocks noGrp="1"/>
          </p:cNvSpPr>
          <p:nvPr>
            <p:ph type="title"/>
          </p:nvPr>
        </p:nvSpPr>
        <p:spPr>
          <a:xfrm>
            <a:off x="653143" y="1645920"/>
            <a:ext cx="3522879" cy="4470821"/>
          </a:xfrm>
        </p:spPr>
        <p:txBody>
          <a:bodyPr>
            <a:normAutofit/>
          </a:bodyPr>
          <a:lstStyle/>
          <a:p>
            <a:pPr algn="r"/>
            <a:r>
              <a:rPr lang="fr-FR" sz="3900">
                <a:solidFill>
                  <a:srgbClr val="FFFFFF"/>
                </a:solidFill>
              </a:rPr>
              <a:t>Coordination de la rente et les prestations de l’assureur</a:t>
            </a:r>
          </a:p>
        </p:txBody>
      </p:sp>
      <p:sp>
        <p:nvSpPr>
          <p:cNvPr id="3" name="Espace réservé du contenu 2">
            <a:extLst>
              <a:ext uri="{FF2B5EF4-FFF2-40B4-BE49-F238E27FC236}">
                <a16:creationId xmlns:a16="http://schemas.microsoft.com/office/drawing/2014/main" id="{56995F17-BBAC-C199-065E-D0FB86FB98FD}"/>
              </a:ext>
            </a:extLst>
          </p:cNvPr>
          <p:cNvSpPr>
            <a:spLocks noGrp="1"/>
          </p:cNvSpPr>
          <p:nvPr>
            <p:ph idx="1"/>
          </p:nvPr>
        </p:nvSpPr>
        <p:spPr>
          <a:xfrm>
            <a:off x="5204109" y="1645920"/>
            <a:ext cx="5919503" cy="4470821"/>
          </a:xfrm>
        </p:spPr>
        <p:txBody>
          <a:bodyPr>
            <a:normAutofit/>
          </a:bodyPr>
          <a:lstStyle/>
          <a:p>
            <a:r>
              <a:rPr lang="fr-FR" dirty="0"/>
              <a:t>Régime d’assurance individuel</a:t>
            </a:r>
          </a:p>
          <a:p>
            <a:pPr marL="0" indent="0">
              <a:buNone/>
            </a:pPr>
            <a:r>
              <a:rPr lang="fr-FR" dirty="0"/>
              <a:t>	</a:t>
            </a:r>
            <a:r>
              <a:rPr lang="fr-FR"/>
              <a:t>- généralement aucun </a:t>
            </a:r>
            <a:r>
              <a:rPr lang="fr-FR" dirty="0"/>
              <a:t>impact</a:t>
            </a:r>
          </a:p>
          <a:p>
            <a:endParaRPr lang="fr-FR" dirty="0"/>
          </a:p>
          <a:p>
            <a:r>
              <a:rPr lang="fr-FR" dirty="0"/>
              <a:t>Régime d’assurance collectif</a:t>
            </a:r>
          </a:p>
          <a:p>
            <a:pPr marL="457200" lvl="1" indent="0">
              <a:buNone/>
            </a:pPr>
            <a:r>
              <a:rPr lang="fr-FR" dirty="0"/>
              <a:t>- de manière générale, les contrats collectifs prévoient une clause de coordination qui réduit le montant des prestations mensuelles</a:t>
            </a:r>
          </a:p>
          <a:p>
            <a:pPr marL="457200" lvl="1" indent="0">
              <a:buNone/>
            </a:pPr>
            <a:r>
              <a:rPr lang="fr-FR" dirty="0"/>
              <a:t>- Essentiellement, les prestations mensuelles d’un régime collectif assurent un niveau minimal de revenu ; il n’est donc pas possible de cumuler une rente d’invalidité de Retraite Québec et 100% de la prestation mensuelle</a:t>
            </a:r>
          </a:p>
          <a:p>
            <a:endParaRPr lang="fr-FR" dirty="0"/>
          </a:p>
        </p:txBody>
      </p:sp>
    </p:spTree>
    <p:extLst>
      <p:ext uri="{BB962C8B-B14F-4D97-AF65-F5344CB8AC3E}">
        <p14:creationId xmlns:p14="http://schemas.microsoft.com/office/powerpoint/2010/main" val="1651241237"/>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fr-FR"/>
          </a:p>
        </p:txBody>
      </p:sp>
      <p:sp>
        <p:nvSpPr>
          <p:cNvPr id="2" name="Titre 1">
            <a:extLst>
              <a:ext uri="{FF2B5EF4-FFF2-40B4-BE49-F238E27FC236}">
                <a16:creationId xmlns:a16="http://schemas.microsoft.com/office/drawing/2014/main" id="{04FBE40D-0CBD-5EF6-0669-BEFCF403BF39}"/>
              </a:ext>
            </a:extLst>
          </p:cNvPr>
          <p:cNvSpPr>
            <a:spLocks noGrp="1"/>
          </p:cNvSpPr>
          <p:nvPr>
            <p:ph type="title"/>
          </p:nvPr>
        </p:nvSpPr>
        <p:spPr>
          <a:xfrm>
            <a:off x="1103312" y="452718"/>
            <a:ext cx="8947522" cy="1400530"/>
          </a:xfrm>
        </p:spPr>
        <p:txBody>
          <a:bodyPr anchor="ctr">
            <a:normAutofit/>
          </a:bodyPr>
          <a:lstStyle/>
          <a:p>
            <a:r>
              <a:rPr lang="fr-FR">
                <a:solidFill>
                  <a:srgbClr val="FFFFFF"/>
                </a:solidFill>
              </a:rPr>
              <a:t>La demande de révision</a:t>
            </a:r>
            <a:br>
              <a:rPr lang="fr-FR">
                <a:solidFill>
                  <a:srgbClr val="FFFFFF"/>
                </a:solidFill>
              </a:rPr>
            </a:br>
            <a:endParaRPr lang="fr-FR">
              <a:solidFill>
                <a:srgbClr val="FFFFFF"/>
              </a:solidFill>
            </a:endParaRPr>
          </a:p>
        </p:txBody>
      </p:sp>
      <p:sp>
        <p:nvSpPr>
          <p:cNvPr id="3" name="Espace réservé du contenu 2">
            <a:extLst>
              <a:ext uri="{FF2B5EF4-FFF2-40B4-BE49-F238E27FC236}">
                <a16:creationId xmlns:a16="http://schemas.microsoft.com/office/drawing/2014/main" id="{BE3F0700-F5B2-2692-4F53-395D13D12571}"/>
              </a:ext>
            </a:extLst>
          </p:cNvPr>
          <p:cNvSpPr>
            <a:spLocks noGrp="1"/>
          </p:cNvSpPr>
          <p:nvPr>
            <p:ph idx="1"/>
          </p:nvPr>
        </p:nvSpPr>
        <p:spPr>
          <a:xfrm>
            <a:off x="1103312" y="2763520"/>
            <a:ext cx="8946541" cy="3484879"/>
          </a:xfrm>
        </p:spPr>
        <p:txBody>
          <a:bodyPr>
            <a:normAutofit/>
          </a:bodyPr>
          <a:lstStyle/>
          <a:p>
            <a:pPr>
              <a:lnSpc>
                <a:spcPct val="90000"/>
              </a:lnSpc>
            </a:pPr>
            <a:r>
              <a:rPr lang="fr-FR" sz="1700"/>
              <a:t>Convocation possible à une expertise: </a:t>
            </a:r>
          </a:p>
          <a:p>
            <a:pPr>
              <a:lnSpc>
                <a:spcPct val="90000"/>
              </a:lnSpc>
            </a:pPr>
            <a:endParaRPr lang="fr-FR" sz="1700"/>
          </a:p>
          <a:p>
            <a:pPr>
              <a:lnSpc>
                <a:spcPct val="90000"/>
              </a:lnSpc>
              <a:spcBef>
                <a:spcPts val="1094"/>
              </a:spcBef>
              <a:spcAft>
                <a:spcPts val="1200"/>
              </a:spcAft>
            </a:pPr>
            <a:r>
              <a:rPr lang="fr-CA" sz="1700" b="1" i="0" u="sng">
                <a:effectLst/>
                <a:latin typeface="Arial" panose="020B0604020202020204" pitchFamily="34" charset="0"/>
                <a:hlinkClick r:id="rId2">
                  <a:extLst>
                    <a:ext uri="{A12FA001-AC4F-418D-AE19-62706E023703}">
                      <ahyp:hlinkClr xmlns:ahyp="http://schemas.microsoft.com/office/drawing/2018/hyperlinkcolor" val="tx"/>
                    </a:ext>
                  </a:extLst>
                </a:hlinkClick>
              </a:rPr>
              <a:t>95.1.</a:t>
            </a:r>
            <a:r>
              <a:rPr lang="fr-CA" sz="1700" b="0" i="0">
                <a:effectLst/>
                <a:latin typeface="Arial" panose="020B0604020202020204" pitchFamily="34" charset="0"/>
              </a:rPr>
              <a:t> Pour que soit établie son invalidité, une personne doit produire l’historique de sa maladie, les documents et rapports concernant son état de santé et tout renseignement ou document déterminé par règlement ou jugé utile par Retraite Québec. Lorsque peut être en cause l’application du troisième alinéa de l’article 95, la personne doit en outre produire l’historique de son travail.</a:t>
            </a:r>
          </a:p>
          <a:p>
            <a:pPr>
              <a:lnSpc>
                <a:spcPct val="90000"/>
              </a:lnSpc>
              <a:spcBef>
                <a:spcPts val="1300"/>
              </a:spcBef>
              <a:spcAft>
                <a:spcPts val="1200"/>
              </a:spcAft>
            </a:pPr>
            <a:r>
              <a:rPr lang="fr-CA" sz="1700" b="0" i="0">
                <a:effectLst/>
                <a:latin typeface="Arial" panose="020B0604020202020204" pitchFamily="34" charset="0"/>
              </a:rPr>
              <a:t>Cette personne doit également se soumettre à tout examen requis par Retraite Québec, par le médecin ou par l’autre professionnel de la santé régi par le Code des professions (</a:t>
            </a:r>
            <a:r>
              <a:rPr lang="fr-CA" sz="1700" b="0" i="0" u="none" strike="noStrike">
                <a:effectLst/>
                <a:latin typeface="Arial" panose="020B0604020202020204" pitchFamily="34" charset="0"/>
                <a:hlinkClick r:id="rId3">
                  <a:extLst>
                    <a:ext uri="{A12FA001-AC4F-418D-AE19-62706E023703}">
                      <ahyp:hlinkClr xmlns:ahyp="http://schemas.microsoft.com/office/drawing/2018/hyperlinkcolor" val="tx"/>
                    </a:ext>
                  </a:extLst>
                </a:hlinkClick>
              </a:rPr>
              <a:t>chapitre C-26</a:t>
            </a:r>
            <a:r>
              <a:rPr lang="fr-CA" sz="1700" b="0" i="0">
                <a:effectLst/>
                <a:latin typeface="Arial" panose="020B0604020202020204" pitchFamily="34" charset="0"/>
              </a:rPr>
              <a:t>) que celle-ci désigne.</a:t>
            </a:r>
          </a:p>
          <a:p>
            <a:pPr>
              <a:lnSpc>
                <a:spcPct val="90000"/>
              </a:lnSpc>
            </a:pPr>
            <a:endParaRPr lang="fr-FR" sz="1700"/>
          </a:p>
        </p:txBody>
      </p:sp>
    </p:spTree>
    <p:extLst>
      <p:ext uri="{BB962C8B-B14F-4D97-AF65-F5344CB8AC3E}">
        <p14:creationId xmlns:p14="http://schemas.microsoft.com/office/powerpoint/2010/main" val="2355495555"/>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7F5529AB-C61E-AE2C-1EB4-E432475F5FAB}"/>
              </a:ext>
            </a:extLst>
          </p:cNvPr>
          <p:cNvSpPr>
            <a:spLocks noGrp="1"/>
          </p:cNvSpPr>
          <p:nvPr>
            <p:ph type="title"/>
          </p:nvPr>
        </p:nvSpPr>
        <p:spPr>
          <a:xfrm>
            <a:off x="653143" y="1645920"/>
            <a:ext cx="3522879" cy="4470821"/>
          </a:xfrm>
        </p:spPr>
        <p:txBody>
          <a:bodyPr>
            <a:normAutofit/>
          </a:bodyPr>
          <a:lstStyle/>
          <a:p>
            <a:pPr algn="r"/>
            <a:r>
              <a:rPr lang="fr-FR">
                <a:solidFill>
                  <a:srgbClr val="FFFFFF"/>
                </a:solidFill>
              </a:rPr>
              <a:t>Expertise médicale</a:t>
            </a:r>
          </a:p>
        </p:txBody>
      </p:sp>
      <p:sp>
        <p:nvSpPr>
          <p:cNvPr id="3" name="Espace réservé du contenu 2">
            <a:extLst>
              <a:ext uri="{FF2B5EF4-FFF2-40B4-BE49-F238E27FC236}">
                <a16:creationId xmlns:a16="http://schemas.microsoft.com/office/drawing/2014/main" id="{AC2D9928-A558-AE4D-B7B8-B514F612F30E}"/>
              </a:ext>
            </a:extLst>
          </p:cNvPr>
          <p:cNvSpPr>
            <a:spLocks noGrp="1"/>
          </p:cNvSpPr>
          <p:nvPr>
            <p:ph idx="1"/>
          </p:nvPr>
        </p:nvSpPr>
        <p:spPr>
          <a:xfrm>
            <a:off x="5204109" y="1645920"/>
            <a:ext cx="5919503" cy="4470821"/>
          </a:xfrm>
        </p:spPr>
        <p:txBody>
          <a:bodyPr>
            <a:normAutofit/>
          </a:bodyPr>
          <a:lstStyle/>
          <a:p>
            <a:pPr>
              <a:spcBef>
                <a:spcPts val="1094"/>
              </a:spcBef>
              <a:spcAft>
                <a:spcPts val="1200"/>
              </a:spcAft>
            </a:pPr>
            <a:r>
              <a:rPr lang="fr-CA" b="1" i="0" u="sng">
                <a:effectLst/>
                <a:latin typeface="Arial" panose="020B0604020202020204" pitchFamily="34" charset="0"/>
                <a:hlinkClick r:id="rId2">
                  <a:extLst>
                    <a:ext uri="{A12FA001-AC4F-418D-AE19-62706E023703}">
                      <ahyp:hlinkClr xmlns:ahyp="http://schemas.microsoft.com/office/drawing/2018/hyperlinkcolor" val="tx"/>
                    </a:ext>
                  </a:extLst>
                </a:hlinkClick>
              </a:rPr>
              <a:t>95.2.</a:t>
            </a:r>
            <a:r>
              <a:rPr lang="fr-CA" b="0" i="0" dirty="0">
                <a:effectLst/>
                <a:latin typeface="Arial" panose="020B0604020202020204" pitchFamily="34" charset="0"/>
              </a:rPr>
              <a:t> Toute personne déclarée invalide doit se soumettre à tout examen que peut requérir Retraite Québec, par le médecin ou par l’autre professionnel de la santé régi par le Code des professions (</a:t>
            </a:r>
            <a:r>
              <a:rPr lang="fr-CA" b="0" i="0" u="none" strike="noStrike" dirty="0">
                <a:effectLst/>
                <a:latin typeface="Arial" panose="020B0604020202020204" pitchFamily="34" charset="0"/>
                <a:hlinkClick r:id="rId3">
                  <a:extLst>
                    <a:ext uri="{A12FA001-AC4F-418D-AE19-62706E023703}">
                      <ahyp:hlinkClr xmlns:ahyp="http://schemas.microsoft.com/office/drawing/2018/hyperlinkcolor" val="tx"/>
                    </a:ext>
                  </a:extLst>
                </a:hlinkClick>
              </a:rPr>
              <a:t>chapitre C-26</a:t>
            </a:r>
            <a:r>
              <a:rPr lang="fr-CA" b="0" i="0" dirty="0">
                <a:effectLst/>
                <a:latin typeface="Arial" panose="020B0604020202020204" pitchFamily="34" charset="0"/>
              </a:rPr>
              <a:t>) que celle-ci désigne et à la date ou dans le délai qu’elle fixe.</a:t>
            </a:r>
            <a:endParaRPr lang="fr-CA" b="0" i="0">
              <a:effectLst/>
              <a:latin typeface="Arial" panose="020B0604020202020204" pitchFamily="34" charset="0"/>
            </a:endParaRPr>
          </a:p>
          <a:p>
            <a:pPr>
              <a:spcBef>
                <a:spcPts val="1300"/>
              </a:spcBef>
              <a:spcAft>
                <a:spcPts val="1200"/>
              </a:spcAft>
            </a:pPr>
            <a:r>
              <a:rPr lang="fr-CA" b="0" i="0" dirty="0">
                <a:effectLst/>
                <a:latin typeface="Arial" panose="020B0604020202020204" pitchFamily="34" charset="0"/>
              </a:rPr>
              <a:t>La personne qui, sans raison jugée valable par Retraite Québec, ne se soumet pas à cet examen est présumée avoir cessé d’être invalide à compter de la date de son défaut.</a:t>
            </a:r>
            <a:endParaRPr lang="fr-CA" b="0" i="0">
              <a:effectLst/>
              <a:latin typeface="Arial" panose="020B0604020202020204" pitchFamily="34" charset="0"/>
            </a:endParaRPr>
          </a:p>
          <a:p>
            <a:endParaRPr lang="fr-FR" dirty="0"/>
          </a:p>
        </p:txBody>
      </p:sp>
    </p:spTree>
    <p:extLst>
      <p:ext uri="{BB962C8B-B14F-4D97-AF65-F5344CB8AC3E}">
        <p14:creationId xmlns:p14="http://schemas.microsoft.com/office/powerpoint/2010/main" val="532052540"/>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C504A7B9-4FC8-279F-9437-AD9E846EAE96}"/>
              </a:ext>
            </a:extLst>
          </p:cNvPr>
          <p:cNvSpPr>
            <a:spLocks noGrp="1"/>
          </p:cNvSpPr>
          <p:nvPr>
            <p:ph type="title"/>
          </p:nvPr>
        </p:nvSpPr>
        <p:spPr>
          <a:xfrm>
            <a:off x="653143" y="1645920"/>
            <a:ext cx="3522879" cy="4470821"/>
          </a:xfrm>
        </p:spPr>
        <p:txBody>
          <a:bodyPr>
            <a:normAutofit/>
          </a:bodyPr>
          <a:lstStyle/>
          <a:p>
            <a:pPr algn="r"/>
            <a:r>
              <a:rPr lang="fr-FR">
                <a:solidFill>
                  <a:schemeClr val="bg2"/>
                </a:solidFill>
              </a:rPr>
              <a:t>Expertise médicale</a:t>
            </a:r>
          </a:p>
        </p:txBody>
      </p:sp>
      <p:sp>
        <p:nvSpPr>
          <p:cNvPr id="3" name="Espace réservé du contenu 2">
            <a:extLst>
              <a:ext uri="{FF2B5EF4-FFF2-40B4-BE49-F238E27FC236}">
                <a16:creationId xmlns:a16="http://schemas.microsoft.com/office/drawing/2014/main" id="{05A11AFB-8F45-BE7B-4B54-33C5CBE71670}"/>
              </a:ext>
            </a:extLst>
          </p:cNvPr>
          <p:cNvSpPr>
            <a:spLocks noGrp="1"/>
          </p:cNvSpPr>
          <p:nvPr>
            <p:ph idx="1"/>
          </p:nvPr>
        </p:nvSpPr>
        <p:spPr>
          <a:xfrm>
            <a:off x="5204109" y="1645920"/>
            <a:ext cx="6269434" cy="4470821"/>
          </a:xfrm>
        </p:spPr>
        <p:txBody>
          <a:bodyPr>
            <a:normAutofit/>
          </a:bodyPr>
          <a:lstStyle/>
          <a:p>
            <a:pPr marL="0" indent="0">
              <a:buNone/>
            </a:pPr>
            <a:r>
              <a:rPr lang="fr-CA" b="1" i="0" u="none" strike="noStrike">
                <a:effectLst/>
                <a:latin typeface="Arial" panose="020B0604020202020204" pitchFamily="34" charset="0"/>
                <a:hlinkClick r:id="rId3">
                  <a:extLst>
                    <a:ext uri="{A12FA001-AC4F-418D-AE19-62706E023703}">
                      <ahyp:hlinkClr xmlns:ahyp="http://schemas.microsoft.com/office/drawing/2018/hyperlinkcolor" val="tx"/>
                    </a:ext>
                  </a:extLst>
                </a:hlinkClick>
              </a:rPr>
              <a:t>95.3.</a:t>
            </a:r>
            <a:r>
              <a:rPr lang="fr-CA" b="0" i="0" dirty="0">
                <a:effectLst/>
                <a:latin typeface="Arial" panose="020B0604020202020204" pitchFamily="34" charset="0"/>
              </a:rPr>
              <a:t> Si la personne qui doit se soumettre à un examen s’oppose, pour une raison jugée valable par Retraite Québec, à ce qu’il soit fait par le médecin ou par l’autre professionnel de la santé régi par le Code des professions (</a:t>
            </a:r>
            <a:r>
              <a:rPr lang="fr-CA" b="0" i="0" u="none" strike="noStrike" dirty="0">
                <a:effectLst/>
                <a:latin typeface="Arial" panose="020B0604020202020204" pitchFamily="34" charset="0"/>
                <a:hlinkClick r:id="rId4">
                  <a:extLst>
                    <a:ext uri="{A12FA001-AC4F-418D-AE19-62706E023703}">
                      <ahyp:hlinkClr xmlns:ahyp="http://schemas.microsoft.com/office/drawing/2018/hyperlinkcolor" val="tx"/>
                    </a:ext>
                  </a:extLst>
                </a:hlinkClick>
              </a:rPr>
              <a:t>chapitre C-26</a:t>
            </a:r>
            <a:r>
              <a:rPr lang="fr-CA" b="0" i="0" dirty="0">
                <a:effectLst/>
                <a:latin typeface="Arial" panose="020B0604020202020204" pitchFamily="34" charset="0"/>
              </a:rPr>
              <a:t>) qu’a initialement désigné Retraite Québec, celle-ci doit désigner un autre médecin ou un autre professionnel de la santé.</a:t>
            </a:r>
            <a:endParaRPr lang="fr-CA" b="0" i="0">
              <a:effectLst/>
              <a:latin typeface="Arial" panose="020B0604020202020204" pitchFamily="34" charset="0"/>
            </a:endParaRPr>
          </a:p>
          <a:p>
            <a:pPr marL="0" indent="0">
              <a:buNone/>
            </a:pPr>
            <a:endParaRPr lang="fr-CA">
              <a:latin typeface="Arial" panose="020B0604020202020204" pitchFamily="34" charset="0"/>
            </a:endParaRPr>
          </a:p>
          <a:p>
            <a:pPr marL="0" indent="0">
              <a:buNone/>
            </a:pPr>
            <a:r>
              <a:rPr lang="fr-CA" dirty="0">
                <a:latin typeface="Arial" panose="020B0604020202020204" pitchFamily="34" charset="0"/>
              </a:rPr>
              <a:t>Également possible pour la personne de produire elle-même une expertise pour examen par Retraite Québec.</a:t>
            </a:r>
            <a:endParaRPr lang="fr-FR"/>
          </a:p>
        </p:txBody>
      </p:sp>
    </p:spTree>
    <p:extLst>
      <p:ext uri="{BB962C8B-B14F-4D97-AF65-F5344CB8AC3E}">
        <p14:creationId xmlns:p14="http://schemas.microsoft.com/office/powerpoint/2010/main" val="41769117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A753FF88-779E-16C1-44B6-8DE7A4991F07}"/>
              </a:ext>
            </a:extLst>
          </p:cNvPr>
          <p:cNvSpPr>
            <a:spLocks noGrp="1"/>
          </p:cNvSpPr>
          <p:nvPr>
            <p:ph type="title"/>
          </p:nvPr>
        </p:nvSpPr>
        <p:spPr>
          <a:xfrm>
            <a:off x="653143" y="1645920"/>
            <a:ext cx="3522879" cy="4470821"/>
          </a:xfrm>
        </p:spPr>
        <p:txBody>
          <a:bodyPr>
            <a:normAutofit/>
          </a:bodyPr>
          <a:lstStyle/>
          <a:p>
            <a:pPr algn="r"/>
            <a:r>
              <a:rPr lang="fr-FR">
                <a:solidFill>
                  <a:srgbClr val="FFFFFF"/>
                </a:solidFill>
              </a:rPr>
              <a:t>Le recours devant le Tribunal administratif du Québec (TAC)</a:t>
            </a:r>
          </a:p>
        </p:txBody>
      </p:sp>
      <p:sp>
        <p:nvSpPr>
          <p:cNvPr id="3" name="Espace réservé du contenu 2">
            <a:extLst>
              <a:ext uri="{FF2B5EF4-FFF2-40B4-BE49-F238E27FC236}">
                <a16:creationId xmlns:a16="http://schemas.microsoft.com/office/drawing/2014/main" id="{D2564352-F199-37CC-7A63-D734E3F07274}"/>
              </a:ext>
            </a:extLst>
          </p:cNvPr>
          <p:cNvSpPr>
            <a:spLocks noGrp="1"/>
          </p:cNvSpPr>
          <p:nvPr>
            <p:ph idx="1"/>
          </p:nvPr>
        </p:nvSpPr>
        <p:spPr>
          <a:xfrm>
            <a:off x="5204109" y="1645920"/>
            <a:ext cx="5919503" cy="4470821"/>
          </a:xfrm>
        </p:spPr>
        <p:txBody>
          <a:bodyPr>
            <a:normAutofit/>
          </a:bodyPr>
          <a:lstStyle/>
          <a:p>
            <a:pPr marL="0" indent="0">
              <a:lnSpc>
                <a:spcPct val="90000"/>
              </a:lnSpc>
              <a:spcBef>
                <a:spcPts val="1094"/>
              </a:spcBef>
              <a:spcAft>
                <a:spcPts val="1200"/>
              </a:spcAft>
              <a:buNone/>
            </a:pPr>
            <a:r>
              <a:rPr lang="fr-CA" sz="1300" b="1" i="0" u="sng" dirty="0">
                <a:effectLst/>
                <a:latin typeface="Arial" panose="020B0604020202020204" pitchFamily="34" charset="0"/>
              </a:rPr>
              <a:t>Informations pratiques</a:t>
            </a:r>
          </a:p>
          <a:p>
            <a:pPr>
              <a:lnSpc>
                <a:spcPct val="90000"/>
              </a:lnSpc>
              <a:spcBef>
                <a:spcPts val="1094"/>
              </a:spcBef>
              <a:spcAft>
                <a:spcPts val="1200"/>
              </a:spcAft>
            </a:pPr>
            <a:r>
              <a:rPr lang="fr-CA" sz="1300" dirty="0">
                <a:latin typeface="Arial" panose="020B0604020202020204" pitchFamily="34" charset="0"/>
              </a:rPr>
              <a:t>Recours au TAQ dans les </a:t>
            </a:r>
            <a:r>
              <a:rPr lang="fr-CA" sz="1300" b="0" i="0" u="sng" dirty="0">
                <a:effectLst/>
                <a:latin typeface="Arial" panose="020B0604020202020204" pitchFamily="34" charset="0"/>
              </a:rPr>
              <a:t>60 jours</a:t>
            </a:r>
            <a:r>
              <a:rPr lang="fr-CA" sz="1300" b="0" i="0" dirty="0">
                <a:effectLst/>
                <a:latin typeface="Arial" panose="020B0604020202020204" pitchFamily="34" charset="0"/>
              </a:rPr>
              <a:t> de l’envoi de la décision en révision de Retraite Québec ; la date est indiquée à la lettre de décision;</a:t>
            </a:r>
          </a:p>
          <a:p>
            <a:pPr>
              <a:lnSpc>
                <a:spcPct val="90000"/>
              </a:lnSpc>
              <a:spcBef>
                <a:spcPts val="1094"/>
              </a:spcBef>
              <a:spcAft>
                <a:spcPts val="1200"/>
              </a:spcAft>
            </a:pPr>
            <a:r>
              <a:rPr lang="fr-CA" sz="1300" dirty="0">
                <a:latin typeface="Arial" panose="020B0604020202020204" pitchFamily="34" charset="0"/>
              </a:rPr>
              <a:t>Délai variant habituellement entre 4 mois et 12 mois pour avoir une date d’audience;</a:t>
            </a:r>
          </a:p>
          <a:p>
            <a:pPr>
              <a:lnSpc>
                <a:spcPct val="90000"/>
              </a:lnSpc>
              <a:spcBef>
                <a:spcPts val="1094"/>
              </a:spcBef>
              <a:spcAft>
                <a:spcPts val="1200"/>
              </a:spcAft>
            </a:pPr>
            <a:r>
              <a:rPr lang="fr-CA" sz="1300" dirty="0">
                <a:latin typeface="Arial" panose="020B0604020202020204" pitchFamily="34" charset="0"/>
              </a:rPr>
              <a:t>Deux juges administratifs (un médecin et un juriste);</a:t>
            </a:r>
          </a:p>
          <a:p>
            <a:pPr>
              <a:lnSpc>
                <a:spcPct val="90000"/>
              </a:lnSpc>
              <a:spcBef>
                <a:spcPts val="1094"/>
              </a:spcBef>
              <a:spcAft>
                <a:spcPts val="1200"/>
              </a:spcAft>
            </a:pPr>
            <a:r>
              <a:rPr lang="fr-CA" sz="1300" i="0" dirty="0">
                <a:effectLst/>
                <a:latin typeface="Arial" panose="020B0604020202020204" pitchFamily="34" charset="0"/>
              </a:rPr>
              <a:t>Audience entre 1h et 3h</a:t>
            </a:r>
          </a:p>
          <a:p>
            <a:pPr>
              <a:lnSpc>
                <a:spcPct val="90000"/>
              </a:lnSpc>
              <a:spcBef>
                <a:spcPts val="1094"/>
              </a:spcBef>
              <a:spcAft>
                <a:spcPts val="1200"/>
              </a:spcAft>
            </a:pPr>
            <a:r>
              <a:rPr lang="fr-CA" sz="1300" i="0" dirty="0">
                <a:effectLst/>
                <a:latin typeface="Arial" panose="020B0604020202020204" pitchFamily="34" charset="0"/>
              </a:rPr>
              <a:t>Dossier complet déposé en preuve ; validation que celui-ci est complet jusqu’à la date de la décision en révision </a:t>
            </a:r>
            <a:r>
              <a:rPr lang="fr-CA" sz="1300" dirty="0">
                <a:latin typeface="Arial" panose="020B0604020202020204" pitchFamily="34" charset="0"/>
              </a:rPr>
              <a:t>par Retraite Québec</a:t>
            </a:r>
            <a:endParaRPr lang="fr-CA" sz="1300" i="0" dirty="0">
              <a:effectLst/>
              <a:latin typeface="Arial" panose="020B0604020202020204" pitchFamily="34" charset="0"/>
            </a:endParaRPr>
          </a:p>
          <a:p>
            <a:pPr>
              <a:lnSpc>
                <a:spcPct val="90000"/>
              </a:lnSpc>
              <a:spcBef>
                <a:spcPts val="1094"/>
              </a:spcBef>
              <a:spcAft>
                <a:spcPts val="1200"/>
              </a:spcAft>
            </a:pPr>
            <a:r>
              <a:rPr lang="fr-CA" sz="1300">
                <a:latin typeface="Arial" panose="020B0604020202020204" pitchFamily="34" charset="0"/>
              </a:rPr>
              <a:t>Certaines des témoins possibles (médecin, conjoint, conjointe)</a:t>
            </a:r>
          </a:p>
          <a:p>
            <a:pPr>
              <a:lnSpc>
                <a:spcPct val="90000"/>
              </a:lnSpc>
              <a:spcBef>
                <a:spcPts val="1094"/>
              </a:spcBef>
              <a:spcAft>
                <a:spcPts val="1200"/>
              </a:spcAft>
            </a:pPr>
            <a:r>
              <a:rPr lang="fr-CA" sz="1300" i="0" dirty="0">
                <a:effectLst/>
                <a:latin typeface="Arial" panose="020B0604020202020204" pitchFamily="34" charset="0"/>
              </a:rPr>
              <a:t>Le dépôt d’autorités (cahier de jurisprudence)</a:t>
            </a:r>
          </a:p>
          <a:p>
            <a:pPr marL="0" indent="0">
              <a:lnSpc>
                <a:spcPct val="90000"/>
              </a:lnSpc>
              <a:spcBef>
                <a:spcPts val="1094"/>
              </a:spcBef>
              <a:spcAft>
                <a:spcPts val="1200"/>
              </a:spcAft>
              <a:buNone/>
            </a:pPr>
            <a:endParaRPr lang="fr-CA" sz="1300" i="0" dirty="0">
              <a:effectLst/>
              <a:latin typeface="Arial" panose="020B0604020202020204" pitchFamily="34" charset="0"/>
            </a:endParaRPr>
          </a:p>
          <a:p>
            <a:pPr marL="0" indent="0">
              <a:lnSpc>
                <a:spcPct val="90000"/>
              </a:lnSpc>
              <a:spcBef>
                <a:spcPts val="1094"/>
              </a:spcBef>
              <a:spcAft>
                <a:spcPts val="1200"/>
              </a:spcAft>
              <a:buNone/>
            </a:pPr>
            <a:endParaRPr lang="fr-CA" sz="1300" b="0" i="0" dirty="0">
              <a:effectLst/>
              <a:latin typeface="Arial" panose="020B0604020202020204" pitchFamily="34" charset="0"/>
            </a:endParaRPr>
          </a:p>
          <a:p>
            <a:pPr>
              <a:lnSpc>
                <a:spcPct val="90000"/>
              </a:lnSpc>
            </a:pPr>
            <a:endParaRPr lang="fr-FR" sz="1300" dirty="0"/>
          </a:p>
        </p:txBody>
      </p:sp>
    </p:spTree>
    <p:extLst>
      <p:ext uri="{BB962C8B-B14F-4D97-AF65-F5344CB8AC3E}">
        <p14:creationId xmlns:p14="http://schemas.microsoft.com/office/powerpoint/2010/main" val="1545246401"/>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fr-FR"/>
          </a:p>
        </p:txBody>
      </p:sp>
      <p:sp>
        <p:nvSpPr>
          <p:cNvPr id="2" name="Titre 1">
            <a:extLst>
              <a:ext uri="{FF2B5EF4-FFF2-40B4-BE49-F238E27FC236}">
                <a16:creationId xmlns:a16="http://schemas.microsoft.com/office/drawing/2014/main" id="{640C36EF-E6A0-576F-6C25-C38EB0906F94}"/>
              </a:ext>
            </a:extLst>
          </p:cNvPr>
          <p:cNvSpPr>
            <a:spLocks noGrp="1"/>
          </p:cNvSpPr>
          <p:nvPr>
            <p:ph type="title"/>
          </p:nvPr>
        </p:nvSpPr>
        <p:spPr>
          <a:xfrm>
            <a:off x="1103312" y="452718"/>
            <a:ext cx="8947522" cy="1400530"/>
          </a:xfrm>
        </p:spPr>
        <p:txBody>
          <a:bodyPr anchor="ctr">
            <a:normAutofit/>
          </a:bodyPr>
          <a:lstStyle/>
          <a:p>
            <a:r>
              <a:rPr lang="fr-FR">
                <a:solidFill>
                  <a:srgbClr val="FFFFFF"/>
                </a:solidFill>
              </a:rPr>
              <a:t>Quelques éléments tirés de la jurisprudence du TAQ</a:t>
            </a:r>
          </a:p>
        </p:txBody>
      </p:sp>
      <p:sp>
        <p:nvSpPr>
          <p:cNvPr id="3" name="Espace réservé du contenu 2">
            <a:extLst>
              <a:ext uri="{FF2B5EF4-FFF2-40B4-BE49-F238E27FC236}">
                <a16:creationId xmlns:a16="http://schemas.microsoft.com/office/drawing/2014/main" id="{79EACFB3-D2DF-FF66-BE84-C0FA18C4B47F}"/>
              </a:ext>
            </a:extLst>
          </p:cNvPr>
          <p:cNvSpPr>
            <a:spLocks noGrp="1"/>
          </p:cNvSpPr>
          <p:nvPr>
            <p:ph idx="1"/>
          </p:nvPr>
        </p:nvSpPr>
        <p:spPr>
          <a:xfrm>
            <a:off x="1103312" y="2763520"/>
            <a:ext cx="8946541" cy="3484879"/>
          </a:xfrm>
        </p:spPr>
        <p:txBody>
          <a:bodyPr>
            <a:normAutofit/>
          </a:bodyPr>
          <a:lstStyle/>
          <a:p>
            <a:pPr marL="0" indent="0">
              <a:lnSpc>
                <a:spcPct val="90000"/>
              </a:lnSpc>
              <a:buNone/>
            </a:pPr>
            <a:r>
              <a:rPr lang="fr-CA" sz="1900" b="1" i="1" u="sng"/>
              <a:t>J. B. c. Retraite Québec 2022 QCTAQ 11557</a:t>
            </a:r>
          </a:p>
          <a:p>
            <a:pPr marL="0" indent="0">
              <a:lnSpc>
                <a:spcPct val="90000"/>
              </a:lnSpc>
              <a:buNone/>
            </a:pPr>
            <a:r>
              <a:rPr lang="fr-CA" sz="1900"/>
              <a:t>[36] Une jurisprudence abondante du Tribunal nous enseigne qu’en général, une invalidité sera refusée si des traitements appropriés sont encore disponibles et qu’ils n’ont pas été raisonnablement tentés. </a:t>
            </a:r>
          </a:p>
          <a:p>
            <a:pPr marL="0" indent="0">
              <a:lnSpc>
                <a:spcPct val="90000"/>
              </a:lnSpc>
              <a:buNone/>
            </a:pPr>
            <a:r>
              <a:rPr lang="fr-CA" sz="1900"/>
              <a:t>[37] Toutefois, il convient de la nuancer lorsqu’à propos . </a:t>
            </a:r>
          </a:p>
          <a:p>
            <a:pPr marL="0" indent="0">
              <a:lnSpc>
                <a:spcPct val="90000"/>
              </a:lnSpc>
              <a:buNone/>
            </a:pPr>
            <a:r>
              <a:rPr lang="fr-CA" sz="1900"/>
              <a:t>[38] Ainsi, la simple existence de traitements encore disponibles ne peut suffire pour conclure que le critère de durée prévue dans la Loi n’est pas rencontré. </a:t>
            </a:r>
          </a:p>
          <a:p>
            <a:pPr marL="0" indent="0">
              <a:lnSpc>
                <a:spcPct val="90000"/>
              </a:lnSpc>
              <a:buNone/>
            </a:pPr>
            <a:r>
              <a:rPr lang="fr-CA" sz="1900"/>
              <a:t>[39] Encore faut-il que ces traitements soient accessibles, prescrits, et qu’ils aient une chance à tout le moins raisonnable de succès. L’absence de perspective réaliste d’amélioration rendrait l’analyse purement théorique.</a:t>
            </a:r>
            <a:endParaRPr lang="fr-FR" sz="1900"/>
          </a:p>
        </p:txBody>
      </p:sp>
    </p:spTree>
    <p:extLst>
      <p:ext uri="{BB962C8B-B14F-4D97-AF65-F5344CB8AC3E}">
        <p14:creationId xmlns:p14="http://schemas.microsoft.com/office/powerpoint/2010/main" val="1452722912"/>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fr-FR"/>
          </a:p>
        </p:txBody>
      </p:sp>
      <p:sp>
        <p:nvSpPr>
          <p:cNvPr id="3" name="Espace réservé du contenu 2">
            <a:extLst>
              <a:ext uri="{FF2B5EF4-FFF2-40B4-BE49-F238E27FC236}">
                <a16:creationId xmlns:a16="http://schemas.microsoft.com/office/drawing/2014/main" id="{B3E35549-9A2F-CE57-46C1-21F75AA7BDB1}"/>
              </a:ext>
            </a:extLst>
          </p:cNvPr>
          <p:cNvSpPr>
            <a:spLocks noGrp="1"/>
          </p:cNvSpPr>
          <p:nvPr>
            <p:ph idx="1"/>
          </p:nvPr>
        </p:nvSpPr>
        <p:spPr>
          <a:xfrm>
            <a:off x="1103312" y="2763520"/>
            <a:ext cx="8946541" cy="3484879"/>
          </a:xfrm>
        </p:spPr>
        <p:txBody>
          <a:bodyPr>
            <a:normAutofit/>
          </a:bodyPr>
          <a:lstStyle/>
          <a:p>
            <a:pPr marL="0" indent="0">
              <a:lnSpc>
                <a:spcPct val="90000"/>
              </a:lnSpc>
              <a:buNone/>
            </a:pPr>
            <a:r>
              <a:rPr lang="fr-CA" sz="1600" b="1" i="1" u="sng"/>
              <a:t>P. R. c Retraite Québec 2019 QCTAQ 01230</a:t>
            </a:r>
          </a:p>
          <a:p>
            <a:pPr marL="0" indent="0">
              <a:lnSpc>
                <a:spcPct val="90000"/>
              </a:lnSpc>
              <a:buNone/>
            </a:pPr>
            <a:endParaRPr lang="fr-CA" sz="1600"/>
          </a:p>
          <a:p>
            <a:pPr marL="0" indent="0">
              <a:lnSpc>
                <a:spcPct val="90000"/>
              </a:lnSpc>
              <a:buNone/>
            </a:pPr>
            <a:r>
              <a:rPr lang="fr-CA" sz="1600"/>
              <a:t>[72] L’invalidité ne peut être reconnue prolongée, au sens de la Loi, si une amélioration fonctionnelle significative peut encore être obtenue. </a:t>
            </a:r>
          </a:p>
          <a:p>
            <a:pPr marL="0" indent="0">
              <a:lnSpc>
                <a:spcPct val="90000"/>
              </a:lnSpc>
              <a:buNone/>
            </a:pPr>
            <a:r>
              <a:rPr lang="fr-CA" sz="1600"/>
              <a:t>[73] Ainsi, bien que l’état d’une personne puisse sembler atteint gravement et avoir une durée qui semble indéfinie, une demande d’invalidité pourra être refusée si des traitements appropriés existent. </a:t>
            </a:r>
          </a:p>
          <a:p>
            <a:pPr marL="0" indent="0">
              <a:lnSpc>
                <a:spcPct val="90000"/>
              </a:lnSpc>
              <a:buNone/>
            </a:pPr>
            <a:r>
              <a:rPr lang="fr-CA" sz="1600"/>
              <a:t>[74] Considérant l’article 17 du règlement, être invalide au sens de la Loi n’est pas synonyme d’être grabataire. Être invalide signifie plutôt conserver des capacités résiduelles insuffisantes pour détenir une occupation procurant un revenu qui, établi sur une base annuelle, aurait été au moins égal à 12 fois la rente maximale d’invalidité payable pour chaque mois de l’année où la personne devient invalide. Le requérant pourrait donc être reconnu invalide, tout en conservant certaines capacités de travail.</a:t>
            </a:r>
            <a:endParaRPr lang="fr-FR" sz="1600"/>
          </a:p>
        </p:txBody>
      </p:sp>
    </p:spTree>
    <p:extLst>
      <p:ext uri="{BB962C8B-B14F-4D97-AF65-F5344CB8AC3E}">
        <p14:creationId xmlns:p14="http://schemas.microsoft.com/office/powerpoint/2010/main" val="301307322"/>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fr-FR"/>
          </a:p>
        </p:txBody>
      </p:sp>
      <p:sp>
        <p:nvSpPr>
          <p:cNvPr id="3" name="Espace réservé du contenu 2">
            <a:extLst>
              <a:ext uri="{FF2B5EF4-FFF2-40B4-BE49-F238E27FC236}">
                <a16:creationId xmlns:a16="http://schemas.microsoft.com/office/drawing/2014/main" id="{2FBFA5CC-677C-D89E-532A-CC97771C8366}"/>
              </a:ext>
            </a:extLst>
          </p:cNvPr>
          <p:cNvSpPr>
            <a:spLocks noGrp="1"/>
          </p:cNvSpPr>
          <p:nvPr>
            <p:ph idx="1"/>
          </p:nvPr>
        </p:nvSpPr>
        <p:spPr>
          <a:xfrm>
            <a:off x="1103312" y="2763520"/>
            <a:ext cx="8946541" cy="3484879"/>
          </a:xfrm>
        </p:spPr>
        <p:txBody>
          <a:bodyPr>
            <a:normAutofit/>
          </a:bodyPr>
          <a:lstStyle/>
          <a:p>
            <a:pPr marL="0" indent="0">
              <a:lnSpc>
                <a:spcPct val="90000"/>
              </a:lnSpc>
              <a:buNone/>
            </a:pPr>
            <a:r>
              <a:rPr lang="fr-CA" sz="1400" b="1" i="1" u="sng"/>
              <a:t>P. R. c Retraite Québec 2019 QCTAQ 01230</a:t>
            </a:r>
          </a:p>
          <a:p>
            <a:pPr marL="0" indent="0">
              <a:lnSpc>
                <a:spcPct val="90000"/>
              </a:lnSpc>
              <a:buNone/>
            </a:pPr>
            <a:endParaRPr lang="fr-CA" sz="1400" b="1" i="1" u="sng"/>
          </a:p>
          <a:p>
            <a:pPr marL="0" indent="0">
              <a:lnSpc>
                <a:spcPct val="90000"/>
              </a:lnSpc>
              <a:buNone/>
            </a:pPr>
            <a:r>
              <a:rPr lang="fr-CA" sz="1400"/>
              <a:t>[76] Le Tribunal retient qu’au fil des ans, le requérant a été vu par plusieurs médecins et spécialistes, et ce, depuis au moins 2003. L’intimée reconnaît, dans la décision initiale, que des diagnostics objectifs et précis ont été posés, soit la fibromyalgie et la fatigue chronique. </a:t>
            </a:r>
          </a:p>
          <a:p>
            <a:pPr marL="0" indent="0">
              <a:lnSpc>
                <a:spcPct val="90000"/>
              </a:lnSpc>
              <a:buNone/>
            </a:pPr>
            <a:r>
              <a:rPr lang="fr-CA" sz="1400"/>
              <a:t>[77] D’ailleurs, le procureur de l’intimée ne remet pas en question les diagnostics du requérant, mais plaide que les travaux de M. </a:t>
            </a:r>
            <a:r>
              <a:rPr lang="fr-CA" sz="1400" err="1"/>
              <a:t>Noreau</a:t>
            </a:r>
            <a:r>
              <a:rPr lang="fr-CA" sz="1400"/>
              <a:t> mettent en lumière un tableau complémentaire, notamment un profil dépressif avec trouble somatoforme, qui pourrait faire l’objet de traitements. </a:t>
            </a:r>
          </a:p>
          <a:p>
            <a:pPr marL="0" indent="0">
              <a:lnSpc>
                <a:spcPct val="90000"/>
              </a:lnSpc>
              <a:buNone/>
            </a:pPr>
            <a:r>
              <a:rPr lang="fr-CA" sz="1400"/>
              <a:t>[78] De l’avis du Tribunal, il ne suffit pas que des traitements existent et soient suggérés. L’amélioration fonctionnelle significative permettant, éventuellement, de récupérer la capacité de détenir, sur une base régulière, une occupation véritablement rémunératrice doit être plus qu’une simple possibilité. Les chances de réussite, pour être réalistes, doivent être à tout le moins probables.</a:t>
            </a:r>
            <a:endParaRPr lang="fr-FR" sz="1400"/>
          </a:p>
        </p:txBody>
      </p:sp>
    </p:spTree>
    <p:extLst>
      <p:ext uri="{BB962C8B-B14F-4D97-AF65-F5344CB8AC3E}">
        <p14:creationId xmlns:p14="http://schemas.microsoft.com/office/powerpoint/2010/main" val="1190855820"/>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fr-FR"/>
          </a:p>
        </p:txBody>
      </p:sp>
      <p:sp>
        <p:nvSpPr>
          <p:cNvPr id="3" name="Espace réservé du contenu 2">
            <a:extLst>
              <a:ext uri="{FF2B5EF4-FFF2-40B4-BE49-F238E27FC236}">
                <a16:creationId xmlns:a16="http://schemas.microsoft.com/office/drawing/2014/main" id="{963DCF54-FC50-C405-49BF-597E781DC5D8}"/>
              </a:ext>
            </a:extLst>
          </p:cNvPr>
          <p:cNvSpPr>
            <a:spLocks noGrp="1"/>
          </p:cNvSpPr>
          <p:nvPr>
            <p:ph idx="1"/>
          </p:nvPr>
        </p:nvSpPr>
        <p:spPr>
          <a:xfrm>
            <a:off x="1103312" y="2763520"/>
            <a:ext cx="8946541" cy="3484879"/>
          </a:xfrm>
        </p:spPr>
        <p:txBody>
          <a:bodyPr>
            <a:normAutofit/>
          </a:bodyPr>
          <a:lstStyle/>
          <a:p>
            <a:pPr marL="0" indent="0">
              <a:buNone/>
            </a:pPr>
            <a:r>
              <a:rPr lang="fr-CA" b="1" i="1" u="sng" dirty="0"/>
              <a:t>S. </a:t>
            </a:r>
            <a:r>
              <a:rPr lang="fr-CA" b="1" i="1" u="sng" dirty="0" err="1"/>
              <a:t>T</a:t>
            </a:r>
            <a:r>
              <a:rPr lang="fr-CA" b="1" i="1" u="sng" dirty="0"/>
              <a:t>. c. Retraite Québec2016 QCTAQ 03395</a:t>
            </a:r>
          </a:p>
          <a:p>
            <a:pPr marL="0" indent="0">
              <a:buNone/>
            </a:pPr>
            <a:endParaRPr lang="fr-CA" dirty="0"/>
          </a:p>
          <a:p>
            <a:pPr marL="0" indent="0">
              <a:buNone/>
            </a:pPr>
            <a:r>
              <a:rPr lang="fr-CA" dirty="0"/>
              <a:t>[44] La jurisprudence du Tribunal a établi qu’il y a lieu d’examiner la condition d’une personne au plus tard à la date de la décision en révision pour établir son invalidité. L’évolution qui se produit postérieurement peut être utile pour déterminer s’il y a permanence ou pas de cette condition</a:t>
            </a:r>
            <a:endParaRPr lang="fr-FR"/>
          </a:p>
        </p:txBody>
      </p:sp>
    </p:spTree>
    <p:extLst>
      <p:ext uri="{BB962C8B-B14F-4D97-AF65-F5344CB8AC3E}">
        <p14:creationId xmlns:p14="http://schemas.microsoft.com/office/powerpoint/2010/main" val="1054635828"/>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88000"/>
                <a:satMod val="130000"/>
                <a:lumMod val="124000"/>
              </a:schemeClr>
            </a:gs>
            <a:gs pos="100000">
              <a:schemeClr val="bg1">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1B28F63-CF00-448F-B141-FE33C33B18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9" name="Picture 8">
            <a:extLst>
              <a:ext uri="{FF2B5EF4-FFF2-40B4-BE49-F238E27FC236}">
                <a16:creationId xmlns:a16="http://schemas.microsoft.com/office/drawing/2014/main" id="{2AE609E2-8522-44E4-9077-980E5BCF3E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1" name="Oval 10">
            <a:extLst>
              <a:ext uri="{FF2B5EF4-FFF2-40B4-BE49-F238E27FC236}">
                <a16:creationId xmlns:a16="http://schemas.microsoft.com/office/drawing/2014/main" id="{4FA533C5-33E3-4611-AF9F-72811D8B2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pic>
        <p:nvPicPr>
          <p:cNvPr id="13" name="Picture 12">
            <a:extLst>
              <a:ext uri="{FF2B5EF4-FFF2-40B4-BE49-F238E27FC236}">
                <a16:creationId xmlns:a16="http://schemas.microsoft.com/office/drawing/2014/main" id="{8949AD42-25FD-4C3D-9EEE-B7FEC58099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5" name="Picture 14">
            <a:extLst>
              <a:ext uri="{FF2B5EF4-FFF2-40B4-BE49-F238E27FC236}">
                <a16:creationId xmlns:a16="http://schemas.microsoft.com/office/drawing/2014/main" id="{6AC7D913-60B7-4603-881B-831DA5D3A94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7" name="Rectangle 16">
            <a:extLst>
              <a:ext uri="{FF2B5EF4-FFF2-40B4-BE49-F238E27FC236}">
                <a16:creationId xmlns:a16="http://schemas.microsoft.com/office/drawing/2014/main" id="{87F0FDC4-AD8C-47D9-9131-623C98ADB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useBgFill="1">
        <p:nvSpPr>
          <p:cNvPr id="19" name="Rectangle 18">
            <a:extLst>
              <a:ext uri="{FF2B5EF4-FFF2-40B4-BE49-F238E27FC236}">
                <a16:creationId xmlns:a16="http://schemas.microsoft.com/office/drawing/2014/main" id="{8A0B882D-4FEF-4E28-9811-11D57386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F2F5F05-37F2-1891-7946-DEC0938DBA0E}"/>
              </a:ext>
            </a:extLst>
          </p:cNvPr>
          <p:cNvSpPr>
            <a:spLocks noGrp="1"/>
          </p:cNvSpPr>
          <p:nvPr>
            <p:ph type="title"/>
          </p:nvPr>
        </p:nvSpPr>
        <p:spPr>
          <a:xfrm>
            <a:off x="1154955" y="1447800"/>
            <a:ext cx="8825658" cy="3329581"/>
          </a:xfrm>
        </p:spPr>
        <p:txBody>
          <a:bodyPr vert="horz" lIns="91440" tIns="45720" rIns="91440" bIns="45720" rtlCol="0" anchor="b">
            <a:normAutofit/>
          </a:bodyPr>
          <a:lstStyle/>
          <a:p>
            <a:r>
              <a:rPr lang="en-US" sz="7200" b="0" i="0" kern="1200" dirty="0">
                <a:solidFill>
                  <a:schemeClr val="tx2"/>
                </a:solidFill>
                <a:latin typeface="+mj-lt"/>
                <a:ea typeface="+mj-ea"/>
                <a:cs typeface="+mj-cs"/>
              </a:rPr>
              <a:t>PÉRIODE DE QUESTIONS</a:t>
            </a:r>
          </a:p>
        </p:txBody>
      </p:sp>
      <p:sp>
        <p:nvSpPr>
          <p:cNvPr id="21" name="Rectangle 20">
            <a:extLst>
              <a:ext uri="{FF2B5EF4-FFF2-40B4-BE49-F238E27FC236}">
                <a16:creationId xmlns:a16="http://schemas.microsoft.com/office/drawing/2014/main" id="{E8DA6D14-0849-4180-8DEF-F2F6BF123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Tree>
    <p:extLst>
      <p:ext uri="{BB962C8B-B14F-4D97-AF65-F5344CB8AC3E}">
        <p14:creationId xmlns:p14="http://schemas.microsoft.com/office/powerpoint/2010/main" val="304078023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4"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26" name="Freeform: Shape 25">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p:cNvSpPr>
            <a:spLocks noGrp="1"/>
          </p:cNvSpPr>
          <p:nvPr>
            <p:ph type="title"/>
          </p:nvPr>
        </p:nvSpPr>
        <p:spPr>
          <a:xfrm>
            <a:off x="653143" y="1645920"/>
            <a:ext cx="3522879" cy="4470821"/>
          </a:xfrm>
        </p:spPr>
        <p:txBody>
          <a:bodyPr>
            <a:normAutofit/>
          </a:bodyPr>
          <a:lstStyle/>
          <a:p>
            <a:pPr algn="r"/>
            <a:r>
              <a:rPr lang="fr-CA" cap="small">
                <a:solidFill>
                  <a:schemeClr val="bg2"/>
                </a:solidFill>
                <a:latin typeface="+mn-lt"/>
                <a:cs typeface="Arial" panose="020B0604020202020204" pitchFamily="34" charset="0"/>
              </a:rPr>
              <a:t>Définition du contrat d’assurance</a:t>
            </a:r>
          </a:p>
        </p:txBody>
      </p:sp>
      <p:sp>
        <p:nvSpPr>
          <p:cNvPr id="17" name="Espace réservé du contenu 2"/>
          <p:cNvSpPr>
            <a:spLocks noGrp="1"/>
          </p:cNvSpPr>
          <p:nvPr>
            <p:ph idx="1"/>
          </p:nvPr>
        </p:nvSpPr>
        <p:spPr>
          <a:xfrm>
            <a:off x="5204109" y="1645920"/>
            <a:ext cx="6269434" cy="4470821"/>
          </a:xfrm>
        </p:spPr>
        <p:txBody>
          <a:bodyPr>
            <a:normAutofit/>
          </a:bodyPr>
          <a:lstStyle/>
          <a:p>
            <a:pPr marL="355600" indent="-355600">
              <a:spcAft>
                <a:spcPts val="1200"/>
              </a:spcAft>
              <a:buFont typeface="Wingdings" panose="05000000000000000000" pitchFamily="2" charset="2"/>
              <a:buChar char="§"/>
            </a:pPr>
            <a:endParaRPr lang="fr-CA"/>
          </a:p>
          <a:p>
            <a:pPr marL="0" indent="0">
              <a:spcAft>
                <a:spcPts val="1200"/>
              </a:spcAft>
              <a:buClr>
                <a:schemeClr val="accent6">
                  <a:lumMod val="75000"/>
                </a:schemeClr>
              </a:buClr>
              <a:buNone/>
            </a:pPr>
            <a:r>
              <a:rPr lang="fr-CA" b="1">
                <a:latin typeface="Arial" panose="020B0604020202020204" pitchFamily="34" charset="0"/>
                <a:cs typeface="Arial" panose="020B0604020202020204" pitchFamily="34" charset="0"/>
              </a:rPr>
              <a:t>Article 2389, al. 1 du </a:t>
            </a:r>
            <a:r>
              <a:rPr lang="fr-CA" b="1" i="1">
                <a:latin typeface="Arial" panose="020B0604020202020204" pitchFamily="34" charset="0"/>
                <a:cs typeface="Arial" panose="020B0604020202020204" pitchFamily="34" charset="0"/>
              </a:rPr>
              <a:t>Code civil du Québec</a:t>
            </a:r>
            <a:r>
              <a:rPr lang="fr-CA" b="1">
                <a:latin typeface="Arial" panose="020B0604020202020204" pitchFamily="34" charset="0"/>
                <a:cs typeface="Arial" panose="020B0604020202020204" pitchFamily="34" charset="0"/>
              </a:rPr>
              <a:t> </a:t>
            </a:r>
            <a:r>
              <a:rPr lang="fr-CA">
                <a:latin typeface="Arial" panose="020B0604020202020204" pitchFamily="34" charset="0"/>
                <a:cs typeface="Arial" panose="020B0604020202020204" pitchFamily="34" charset="0"/>
              </a:rPr>
              <a:t> </a:t>
            </a:r>
          </a:p>
          <a:p>
            <a:pPr marL="0" indent="0">
              <a:spcAft>
                <a:spcPts val="1200"/>
              </a:spcAft>
              <a:buClr>
                <a:schemeClr val="accent6">
                  <a:lumMod val="75000"/>
                </a:schemeClr>
              </a:buClr>
              <a:buNone/>
            </a:pPr>
            <a:r>
              <a:rPr lang="fr-CA" i="1">
                <a:latin typeface="Arial" panose="020B0604020202020204" pitchFamily="34" charset="0"/>
                <a:cs typeface="Arial" panose="020B0604020202020204" pitchFamily="34" charset="0"/>
              </a:rPr>
              <a:t>« Le contrat d’assurance est celui par lequel l’assureur, moyennant une </a:t>
            </a:r>
            <a:r>
              <a:rPr lang="fr-CA" i="1" u="sng">
                <a:latin typeface="Arial" panose="020B0604020202020204" pitchFamily="34" charset="0"/>
                <a:cs typeface="Arial" panose="020B0604020202020204" pitchFamily="34" charset="0"/>
              </a:rPr>
              <a:t>prime ou cotisation</a:t>
            </a:r>
            <a:r>
              <a:rPr lang="fr-CA" i="1">
                <a:latin typeface="Arial" panose="020B0604020202020204" pitchFamily="34" charset="0"/>
                <a:cs typeface="Arial" panose="020B0604020202020204" pitchFamily="34" charset="0"/>
              </a:rPr>
              <a:t>, s’oblige à verser au preneur ou à un tiers une </a:t>
            </a:r>
            <a:r>
              <a:rPr lang="fr-CA" i="1" u="sng">
                <a:latin typeface="Arial" panose="020B0604020202020204" pitchFamily="34" charset="0"/>
                <a:cs typeface="Arial" panose="020B0604020202020204" pitchFamily="34" charset="0"/>
              </a:rPr>
              <a:t>prestation</a:t>
            </a:r>
            <a:r>
              <a:rPr lang="fr-CA" i="1">
                <a:latin typeface="Arial" panose="020B0604020202020204" pitchFamily="34" charset="0"/>
                <a:cs typeface="Arial" panose="020B0604020202020204" pitchFamily="34" charset="0"/>
              </a:rPr>
              <a:t> dans le cas où un </a:t>
            </a:r>
            <a:r>
              <a:rPr lang="fr-CA" i="1" u="sng">
                <a:latin typeface="Arial" panose="020B0604020202020204" pitchFamily="34" charset="0"/>
                <a:cs typeface="Arial" panose="020B0604020202020204" pitchFamily="34" charset="0"/>
              </a:rPr>
              <a:t>risque</a:t>
            </a:r>
            <a:r>
              <a:rPr lang="fr-CA" i="1">
                <a:latin typeface="Arial" panose="020B0604020202020204" pitchFamily="34" charset="0"/>
                <a:cs typeface="Arial" panose="020B0604020202020204" pitchFamily="34" charset="0"/>
              </a:rPr>
              <a:t> couvert par l’assurance se réalise. » </a:t>
            </a:r>
            <a:endParaRPr lang="fr-CA">
              <a:latin typeface="Arial" panose="020B0604020202020204" pitchFamily="34" charset="0"/>
              <a:cs typeface="Arial" panose="020B0604020202020204" pitchFamily="34" charset="0"/>
            </a:endParaRPr>
          </a:p>
          <a:p>
            <a:pPr marL="0" indent="0">
              <a:buNone/>
            </a:pPr>
            <a:r>
              <a:rPr lang="fr-CA">
                <a:latin typeface="Arial" panose="020B0604020202020204" pitchFamily="34" charset="0"/>
                <a:cs typeface="Arial" panose="020B0604020202020204" pitchFamily="34" charset="0"/>
              </a:rPr>
              <a:t>[Nos soulignements]</a:t>
            </a:r>
          </a:p>
        </p:txBody>
      </p:sp>
      <p:pic>
        <p:nvPicPr>
          <p:cNvPr id="8" name="Image 7">
            <a:extLst>
              <a:ext uri="{FF2B5EF4-FFF2-40B4-BE49-F238E27FC236}">
                <a16:creationId xmlns:a16="http://schemas.microsoft.com/office/drawing/2014/main" id="{0857523C-EEB6-4B85-AAA9-BF4136C20C13}"/>
              </a:ext>
            </a:extLst>
          </p:cNvPr>
          <p:cNvPicPr>
            <a:picLocks noChangeAspect="1"/>
          </p:cNvPicPr>
          <p:nvPr/>
        </p:nvPicPr>
        <p:blipFill>
          <a:blip r:embed="rId3"/>
          <a:stretch>
            <a:fillRect/>
          </a:stretch>
        </p:blipFill>
        <p:spPr>
          <a:xfrm>
            <a:off x="247909" y="216189"/>
            <a:ext cx="1412875" cy="359410"/>
          </a:xfrm>
          <a:prstGeom prst="rect">
            <a:avLst/>
          </a:prstGeom>
        </p:spPr>
      </p:pic>
    </p:spTree>
    <p:extLst>
      <p:ext uri="{BB962C8B-B14F-4D97-AF65-F5344CB8AC3E}">
        <p14:creationId xmlns:p14="http://schemas.microsoft.com/office/powerpoint/2010/main" val="1417682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6"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8" name="Freeform: Shape 17">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p:cNvSpPr>
            <a:spLocks noGrp="1"/>
          </p:cNvSpPr>
          <p:nvPr>
            <p:ph type="title"/>
          </p:nvPr>
        </p:nvSpPr>
        <p:spPr>
          <a:xfrm>
            <a:off x="653143" y="1645920"/>
            <a:ext cx="3522879" cy="4470821"/>
          </a:xfrm>
        </p:spPr>
        <p:txBody>
          <a:bodyPr>
            <a:normAutofit/>
          </a:bodyPr>
          <a:lstStyle/>
          <a:p>
            <a:pPr algn="r"/>
            <a:br>
              <a:rPr lang="fr-CA" cap="small">
                <a:solidFill>
                  <a:schemeClr val="bg2"/>
                </a:solidFill>
              </a:rPr>
            </a:br>
            <a:r>
              <a:rPr lang="fr-CA" cap="small">
                <a:solidFill>
                  <a:schemeClr val="bg2"/>
                </a:solidFill>
              </a:rPr>
              <a:t>Composantes du contrat d’assurance</a:t>
            </a:r>
          </a:p>
        </p:txBody>
      </p:sp>
      <p:sp>
        <p:nvSpPr>
          <p:cNvPr id="3" name="Espace réservé du contenu 2"/>
          <p:cNvSpPr>
            <a:spLocks noGrp="1"/>
          </p:cNvSpPr>
          <p:nvPr>
            <p:ph idx="1"/>
          </p:nvPr>
        </p:nvSpPr>
        <p:spPr>
          <a:xfrm>
            <a:off x="5204109" y="1645920"/>
            <a:ext cx="6269434" cy="4470821"/>
          </a:xfrm>
        </p:spPr>
        <p:txBody>
          <a:bodyPr>
            <a:normAutofit/>
          </a:bodyPr>
          <a:lstStyle/>
          <a:p>
            <a:pPr marL="360363" indent="-360363">
              <a:lnSpc>
                <a:spcPct val="90000"/>
              </a:lnSpc>
              <a:buFont typeface="Wingdings" panose="05000000000000000000" pitchFamily="2" charset="2"/>
              <a:buChar char="§"/>
            </a:pPr>
            <a:endParaRPr lang="fr-CA" b="1"/>
          </a:p>
          <a:p>
            <a:pPr>
              <a:lnSpc>
                <a:spcPct val="90000"/>
              </a:lnSpc>
              <a:spcAft>
                <a:spcPts val="1200"/>
              </a:spcAft>
              <a:buClr>
                <a:schemeClr val="accent6">
                  <a:lumMod val="75000"/>
                </a:schemeClr>
              </a:buClr>
              <a:buFont typeface="Wingdings" panose="05000000000000000000" pitchFamily="2" charset="2"/>
              <a:buChar char="Ø"/>
            </a:pPr>
            <a:r>
              <a:rPr lang="fr-CA" b="1"/>
              <a:t>Prime ou cotisation : </a:t>
            </a:r>
            <a:r>
              <a:rPr lang="fr-CA"/>
              <a:t>l’obligation financière de l’assuré, versée en contrepartie de la prestation promise en cas de réalisation du risque assuré, peut être payée en partie ou en totalité par l’employeur, dépendamment des dispositions de la convention collective applicable</a:t>
            </a:r>
          </a:p>
          <a:p>
            <a:pPr>
              <a:lnSpc>
                <a:spcPct val="90000"/>
              </a:lnSpc>
              <a:spcAft>
                <a:spcPts val="1200"/>
              </a:spcAft>
              <a:buClr>
                <a:schemeClr val="accent6">
                  <a:lumMod val="75000"/>
                </a:schemeClr>
              </a:buClr>
              <a:buFont typeface="Wingdings" panose="05000000000000000000" pitchFamily="2" charset="2"/>
              <a:buChar char="Ø"/>
            </a:pPr>
            <a:r>
              <a:rPr lang="fr-CA" b="1"/>
              <a:t>Prestation : </a:t>
            </a:r>
            <a:r>
              <a:rPr lang="fr-CA"/>
              <a:t>l’engagement de l’assureur en cas de réalisation du </a:t>
            </a:r>
            <a:r>
              <a:rPr lang="fr-CA" b="1"/>
              <a:t>risque</a:t>
            </a:r>
            <a:r>
              <a:rPr lang="fr-CA"/>
              <a:t> assuré</a:t>
            </a:r>
          </a:p>
          <a:p>
            <a:pPr>
              <a:lnSpc>
                <a:spcPct val="90000"/>
              </a:lnSpc>
              <a:spcAft>
                <a:spcPts val="1200"/>
              </a:spcAft>
              <a:buClr>
                <a:schemeClr val="accent6">
                  <a:lumMod val="75000"/>
                </a:schemeClr>
              </a:buClr>
              <a:buFont typeface="Wingdings" panose="05000000000000000000" pitchFamily="2" charset="2"/>
              <a:buChar char="Ø"/>
            </a:pPr>
            <a:r>
              <a:rPr lang="fr-CA" b="1"/>
              <a:t>Risque : </a:t>
            </a:r>
            <a:r>
              <a:rPr lang="fr-CA"/>
              <a:t>l’événement redouté par l’assuré, par définition futur et incertain, sa survenance déclenche l’obligation de payer de l’assureur</a:t>
            </a:r>
          </a:p>
        </p:txBody>
      </p:sp>
      <p:pic>
        <p:nvPicPr>
          <p:cNvPr id="9" name="Image 8">
            <a:extLst>
              <a:ext uri="{FF2B5EF4-FFF2-40B4-BE49-F238E27FC236}">
                <a16:creationId xmlns:a16="http://schemas.microsoft.com/office/drawing/2014/main" id="{66CC31EE-3758-418A-BEC6-D67E3A7CCD77}"/>
              </a:ext>
            </a:extLst>
          </p:cNvPr>
          <p:cNvPicPr>
            <a:picLocks noChangeAspect="1"/>
          </p:cNvPicPr>
          <p:nvPr/>
        </p:nvPicPr>
        <p:blipFill>
          <a:blip r:embed="rId3"/>
          <a:stretch>
            <a:fillRect/>
          </a:stretch>
        </p:blipFill>
        <p:spPr>
          <a:xfrm>
            <a:off x="146309" y="116024"/>
            <a:ext cx="1412875" cy="359410"/>
          </a:xfrm>
          <a:prstGeom prst="rect">
            <a:avLst/>
          </a:prstGeom>
        </p:spPr>
      </p:pic>
    </p:spTree>
    <p:extLst>
      <p:ext uri="{BB962C8B-B14F-4D97-AF65-F5344CB8AC3E}">
        <p14:creationId xmlns:p14="http://schemas.microsoft.com/office/powerpoint/2010/main" val="1849771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5"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17" name="Freeform: Shape 16">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p:cNvSpPr>
            <a:spLocks noGrp="1"/>
          </p:cNvSpPr>
          <p:nvPr>
            <p:ph type="title"/>
          </p:nvPr>
        </p:nvSpPr>
        <p:spPr>
          <a:xfrm>
            <a:off x="653143" y="1645920"/>
            <a:ext cx="3522879" cy="4470821"/>
          </a:xfrm>
        </p:spPr>
        <p:txBody>
          <a:bodyPr>
            <a:normAutofit/>
          </a:bodyPr>
          <a:lstStyle/>
          <a:p>
            <a:pPr algn="r"/>
            <a:r>
              <a:rPr lang="fr-CA" cap="small">
                <a:solidFill>
                  <a:srgbClr val="FFFFFF"/>
                </a:solidFill>
              </a:rPr>
              <a:t>Définition du contrat d’assurance collective</a:t>
            </a:r>
          </a:p>
        </p:txBody>
      </p:sp>
      <p:sp>
        <p:nvSpPr>
          <p:cNvPr id="3" name="Espace réservé du contenu 2"/>
          <p:cNvSpPr>
            <a:spLocks noGrp="1"/>
          </p:cNvSpPr>
          <p:nvPr>
            <p:ph idx="1"/>
          </p:nvPr>
        </p:nvSpPr>
        <p:spPr>
          <a:xfrm>
            <a:off x="5204109" y="1645920"/>
            <a:ext cx="5919503" cy="4470821"/>
          </a:xfrm>
        </p:spPr>
        <p:txBody>
          <a:bodyPr>
            <a:normAutofit/>
          </a:bodyPr>
          <a:lstStyle/>
          <a:p>
            <a:pPr marL="0" indent="0">
              <a:buNone/>
            </a:pPr>
            <a:endParaRPr lang="fr-CA" b="1"/>
          </a:p>
          <a:p>
            <a:pPr marL="627063" indent="-357188">
              <a:spcAft>
                <a:spcPts val="1200"/>
              </a:spcAft>
              <a:buClr>
                <a:schemeClr val="accent6">
                  <a:lumMod val="75000"/>
                </a:schemeClr>
              </a:buClr>
              <a:buFont typeface="Wingdings" panose="05000000000000000000" pitchFamily="2" charset="2"/>
              <a:buChar char="Ø"/>
            </a:pPr>
            <a:r>
              <a:rPr lang="fr-CA"/>
              <a:t>Article 2392, al. 3 du </a:t>
            </a:r>
            <a:r>
              <a:rPr lang="fr-CA" i="1"/>
              <a:t>Code civil du Québec</a:t>
            </a:r>
            <a:r>
              <a:rPr lang="fr-CA"/>
              <a:t> : </a:t>
            </a:r>
          </a:p>
          <a:p>
            <a:pPr marL="631825" indent="0">
              <a:spcAft>
                <a:spcPts val="1200"/>
              </a:spcAft>
              <a:buNone/>
            </a:pPr>
            <a:r>
              <a:rPr lang="fr-CA" i="1"/>
              <a:t>« L’assurance collective de personnes couvre, en vertu d’un </a:t>
            </a:r>
            <a:r>
              <a:rPr lang="fr-CA" i="1" u="sng"/>
              <a:t>contrat-cadre</a:t>
            </a:r>
            <a:r>
              <a:rPr lang="fr-CA" i="1"/>
              <a:t>, les personnes </a:t>
            </a:r>
            <a:r>
              <a:rPr lang="fr-CA" i="1" u="sng"/>
              <a:t>adhérant</a:t>
            </a:r>
            <a:r>
              <a:rPr lang="fr-CA" i="1"/>
              <a:t> à un </a:t>
            </a:r>
            <a:r>
              <a:rPr lang="fr-CA" i="1" u="sng"/>
              <a:t>groupe</a:t>
            </a:r>
            <a:r>
              <a:rPr lang="fr-CA" i="1"/>
              <a:t> déterminé et, dans certains cas, leur famille ou les personnes à leur charge. »</a:t>
            </a:r>
          </a:p>
          <a:p>
            <a:pPr marL="631825" indent="0">
              <a:spcAft>
                <a:spcPts val="1200"/>
              </a:spcAft>
              <a:buNone/>
            </a:pPr>
            <a:r>
              <a:rPr lang="fr-CA"/>
              <a:t>[Nos soulignements] </a:t>
            </a:r>
          </a:p>
          <a:p>
            <a:pPr marL="0" indent="0">
              <a:buNone/>
            </a:pPr>
            <a:endParaRPr lang="fr-CA" b="1"/>
          </a:p>
        </p:txBody>
      </p:sp>
      <p:pic>
        <p:nvPicPr>
          <p:cNvPr id="8" name="Image 7">
            <a:extLst>
              <a:ext uri="{FF2B5EF4-FFF2-40B4-BE49-F238E27FC236}">
                <a16:creationId xmlns:a16="http://schemas.microsoft.com/office/drawing/2014/main" id="{7E038454-E9DF-402D-B267-17297AB6EE4D}"/>
              </a:ext>
            </a:extLst>
          </p:cNvPr>
          <p:cNvPicPr>
            <a:picLocks noChangeAspect="1"/>
          </p:cNvPicPr>
          <p:nvPr/>
        </p:nvPicPr>
        <p:blipFill>
          <a:blip r:embed="rId2"/>
          <a:stretch>
            <a:fillRect/>
          </a:stretch>
        </p:blipFill>
        <p:spPr>
          <a:xfrm>
            <a:off x="134302" y="116024"/>
            <a:ext cx="1412875" cy="359410"/>
          </a:xfrm>
          <a:prstGeom prst="rect">
            <a:avLst/>
          </a:prstGeom>
        </p:spPr>
      </p:pic>
    </p:spTree>
    <p:extLst>
      <p:ext uri="{BB962C8B-B14F-4D97-AF65-F5344CB8AC3E}">
        <p14:creationId xmlns:p14="http://schemas.microsoft.com/office/powerpoint/2010/main" val="291045319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onnecteur droit 9"/>
          <p:cNvCxnSpPr/>
          <p:nvPr/>
        </p:nvCxnSpPr>
        <p:spPr>
          <a:xfrm flipV="1">
            <a:off x="6671256" y="3412901"/>
            <a:ext cx="1390919" cy="121383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4326872" y="3554569"/>
            <a:ext cx="1455313" cy="107216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a:off x="4430332" y="3309870"/>
            <a:ext cx="3631843"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2250448" y="2713786"/>
            <a:ext cx="2176529" cy="1223493"/>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CA"/>
          </a:p>
        </p:txBody>
      </p:sp>
      <p:sp>
        <p:nvSpPr>
          <p:cNvPr id="18" name="Rectangle 17"/>
          <p:cNvSpPr/>
          <p:nvPr/>
        </p:nvSpPr>
        <p:spPr>
          <a:xfrm>
            <a:off x="8057939" y="2681931"/>
            <a:ext cx="2176529" cy="1223493"/>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CA"/>
          </a:p>
        </p:txBody>
      </p:sp>
      <p:sp>
        <p:nvSpPr>
          <p:cNvPr id="2" name="Titre 1"/>
          <p:cNvSpPr>
            <a:spLocks noGrp="1"/>
          </p:cNvSpPr>
          <p:nvPr>
            <p:ph type="title"/>
          </p:nvPr>
        </p:nvSpPr>
        <p:spPr>
          <a:xfrm>
            <a:off x="1158996" y="1096184"/>
            <a:ext cx="10174514" cy="1095208"/>
          </a:xfrm>
        </p:spPr>
        <p:txBody>
          <a:bodyPr>
            <a:normAutofit fontScale="90000"/>
          </a:bodyPr>
          <a:lstStyle/>
          <a:p>
            <a:pPr algn="ctr"/>
            <a:r>
              <a:rPr lang="fr-CA" sz="3600" spc="20" dirty="0">
                <a:latin typeface="+mn-lt"/>
                <a:cs typeface="Arial" panose="020B0604020202020204" pitchFamily="34" charset="0"/>
              </a:rPr>
              <a:t>Le contrat d’assurance collective : une relation tripartite </a:t>
            </a:r>
            <a:br>
              <a:rPr lang="fr-CA" sz="3600" cap="small" dirty="0">
                <a:latin typeface="Arial" panose="020B0604020202020204" pitchFamily="34" charset="0"/>
                <a:cs typeface="Arial" panose="020B0604020202020204" pitchFamily="34" charset="0"/>
              </a:rPr>
            </a:br>
            <a:r>
              <a:rPr lang="fr-CA" sz="2000" b="1" i="1" dirty="0">
                <a:cs typeface="Arial" panose="020B0604020202020204" pitchFamily="34" charset="0"/>
              </a:rPr>
              <a:t>Côté</a:t>
            </a:r>
            <a:r>
              <a:rPr lang="fr-CA" sz="2000" b="1" dirty="0">
                <a:cs typeface="Arial" panose="020B0604020202020204" pitchFamily="34" charset="0"/>
              </a:rPr>
              <a:t> c. </a:t>
            </a:r>
            <a:r>
              <a:rPr lang="fr-CA" sz="2000" b="1" i="1" dirty="0">
                <a:cs typeface="Arial" panose="020B0604020202020204" pitchFamily="34" charset="0"/>
              </a:rPr>
              <a:t>Mutuelle d’assurance-vie du Québec</a:t>
            </a:r>
            <a:r>
              <a:rPr lang="fr-CA" sz="2000" b="1" dirty="0">
                <a:cs typeface="Arial" panose="020B0604020202020204" pitchFamily="34" charset="0"/>
              </a:rPr>
              <a:t>,  [1996] R.R.A. 31 (CA).</a:t>
            </a:r>
          </a:p>
        </p:txBody>
      </p:sp>
      <p:sp>
        <p:nvSpPr>
          <p:cNvPr id="19" name="Rectangle 18"/>
          <p:cNvSpPr/>
          <p:nvPr/>
        </p:nvSpPr>
        <p:spPr>
          <a:xfrm>
            <a:off x="5087800" y="4657682"/>
            <a:ext cx="2176529" cy="82692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CA"/>
          </a:p>
        </p:txBody>
      </p:sp>
      <p:sp>
        <p:nvSpPr>
          <p:cNvPr id="7" name="ZoneTexte 6"/>
          <p:cNvSpPr txBox="1"/>
          <p:nvPr/>
        </p:nvSpPr>
        <p:spPr>
          <a:xfrm>
            <a:off x="2275970" y="2576004"/>
            <a:ext cx="7800187" cy="2985433"/>
          </a:xfrm>
          <a:prstGeom prst="rect">
            <a:avLst/>
          </a:prstGeom>
          <a:noFill/>
        </p:spPr>
        <p:txBody>
          <a:bodyPr wrap="square" rtlCol="0">
            <a:spAutoFit/>
          </a:bodyPr>
          <a:lstStyle/>
          <a:p>
            <a:r>
              <a:rPr lang="fr-CA" sz="2000" b="1" dirty="0">
                <a:solidFill>
                  <a:schemeClr val="tx1">
                    <a:lumMod val="75000"/>
                    <a:lumOff val="25000"/>
                  </a:schemeClr>
                </a:solidFill>
              </a:rPr>
              <a:t>                                              </a:t>
            </a:r>
          </a:p>
          <a:p>
            <a:r>
              <a:rPr lang="fr-CA" sz="2000" b="1" dirty="0">
                <a:solidFill>
                  <a:schemeClr val="tx1">
                    <a:lumMod val="75000"/>
                    <a:lumOff val="25000"/>
                  </a:schemeClr>
                </a:solidFill>
                <a:latin typeface="Arial" panose="020B0604020202020204" pitchFamily="34" charset="0"/>
                <a:cs typeface="Arial" panose="020B0604020202020204" pitchFamily="34" charset="0"/>
              </a:rPr>
              <a:t>						   contrat-cadre</a:t>
            </a:r>
          </a:p>
          <a:p>
            <a:r>
              <a:rPr lang="fr-CA" sz="2000" b="1" dirty="0">
                <a:solidFill>
                  <a:schemeClr val="tx1">
                    <a:lumMod val="75000"/>
                    <a:lumOff val="25000"/>
                  </a:schemeClr>
                </a:solidFill>
                <a:latin typeface="Arial" panose="020B0604020202020204" pitchFamily="34" charset="0"/>
                <a:cs typeface="Arial" panose="020B0604020202020204" pitchFamily="34" charset="0"/>
              </a:rPr>
              <a:t>       Preneur 			           						      Assureur 		</a:t>
            </a:r>
            <a:endParaRPr lang="fr-CA" sz="2000" dirty="0">
              <a:solidFill>
                <a:schemeClr val="tx1">
                  <a:lumMod val="75000"/>
                  <a:lumOff val="25000"/>
                </a:schemeClr>
              </a:solidFill>
              <a:latin typeface="Arial" panose="020B0604020202020204" pitchFamily="34" charset="0"/>
              <a:cs typeface="Arial" panose="020B0604020202020204" pitchFamily="34" charset="0"/>
            </a:endParaRPr>
          </a:p>
          <a:p>
            <a:r>
              <a:rPr lang="fr-CA" b="1" dirty="0">
                <a:solidFill>
                  <a:schemeClr val="tx1">
                    <a:lumMod val="75000"/>
                    <a:lumOff val="25000"/>
                  </a:schemeClr>
                </a:solidFill>
                <a:latin typeface="Arial" panose="020B0604020202020204" pitchFamily="34" charset="0"/>
                <a:cs typeface="Arial" panose="020B0604020202020204" pitchFamily="34" charset="0"/>
              </a:rPr>
              <a:t>									</a:t>
            </a:r>
          </a:p>
          <a:p>
            <a:endParaRPr lang="fr-CA" b="1" dirty="0">
              <a:solidFill>
                <a:schemeClr val="tx1">
                  <a:lumMod val="75000"/>
                  <a:lumOff val="25000"/>
                </a:schemeClr>
              </a:solidFill>
              <a:latin typeface="Arial" panose="020B0604020202020204" pitchFamily="34" charset="0"/>
              <a:cs typeface="Arial" panose="020B0604020202020204" pitchFamily="34" charset="0"/>
            </a:endParaRPr>
          </a:p>
          <a:p>
            <a:r>
              <a:rPr lang="fr-CA" b="1" dirty="0">
                <a:solidFill>
                  <a:schemeClr val="tx1">
                    <a:lumMod val="75000"/>
                    <a:lumOff val="25000"/>
                  </a:schemeClr>
                </a:solidFill>
                <a:latin typeface="Arial" panose="020B0604020202020204" pitchFamily="34" charset="0"/>
                <a:cs typeface="Arial" panose="020B0604020202020204" pitchFamily="34" charset="0"/>
              </a:rPr>
              <a:t>			</a:t>
            </a:r>
          </a:p>
          <a:p>
            <a:endParaRPr lang="fr-CA" b="1" dirty="0">
              <a:solidFill>
                <a:schemeClr val="tx1">
                  <a:lumMod val="75000"/>
                  <a:lumOff val="25000"/>
                </a:schemeClr>
              </a:solidFill>
              <a:latin typeface="Arial" panose="020B0604020202020204" pitchFamily="34" charset="0"/>
              <a:cs typeface="Arial" panose="020B0604020202020204" pitchFamily="34" charset="0"/>
            </a:endParaRPr>
          </a:p>
          <a:p>
            <a:r>
              <a:rPr lang="fr-CA" b="1" dirty="0">
                <a:solidFill>
                  <a:schemeClr val="tx1">
                    <a:lumMod val="75000"/>
                    <a:lumOff val="25000"/>
                  </a:schemeClr>
                </a:solidFill>
                <a:latin typeface="Arial" panose="020B0604020202020204" pitchFamily="34" charset="0"/>
                <a:cs typeface="Arial" panose="020B0604020202020204" pitchFamily="34" charset="0"/>
              </a:rPr>
              <a:t>							Adhérents</a:t>
            </a:r>
          </a:p>
          <a:p>
            <a:endParaRPr lang="fr-CA" b="1" dirty="0">
              <a:solidFill>
                <a:schemeClr val="tx1">
                  <a:lumMod val="75000"/>
                  <a:lumOff val="25000"/>
                </a:schemeClr>
              </a:solidFill>
            </a:endParaRPr>
          </a:p>
        </p:txBody>
      </p:sp>
      <p:pic>
        <p:nvPicPr>
          <p:cNvPr id="12" name="Image 11">
            <a:extLst>
              <a:ext uri="{FF2B5EF4-FFF2-40B4-BE49-F238E27FC236}">
                <a16:creationId xmlns:a16="http://schemas.microsoft.com/office/drawing/2014/main" id="{EFCEF6B0-A93D-7A6C-6E21-2ECB82620046}"/>
              </a:ext>
            </a:extLst>
          </p:cNvPr>
          <p:cNvPicPr>
            <a:picLocks noChangeAspect="1"/>
          </p:cNvPicPr>
          <p:nvPr/>
        </p:nvPicPr>
        <p:blipFill>
          <a:blip r:embed="rId2"/>
          <a:stretch>
            <a:fillRect/>
          </a:stretch>
        </p:blipFill>
        <p:spPr>
          <a:xfrm>
            <a:off x="159702" y="143230"/>
            <a:ext cx="1412875" cy="359410"/>
          </a:xfrm>
          <a:prstGeom prst="rect">
            <a:avLst/>
          </a:prstGeom>
        </p:spPr>
      </p:pic>
    </p:spTree>
    <p:extLst>
      <p:ext uri="{BB962C8B-B14F-4D97-AF65-F5344CB8AC3E}">
        <p14:creationId xmlns:p14="http://schemas.microsoft.com/office/powerpoint/2010/main" val="1737733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6"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8" name="Freeform: Shape 17">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C7DA7467-E6C4-0345-91F2-9F9E63C3A9EF}"/>
              </a:ext>
            </a:extLst>
          </p:cNvPr>
          <p:cNvSpPr>
            <a:spLocks noGrp="1"/>
          </p:cNvSpPr>
          <p:nvPr>
            <p:ph type="title"/>
          </p:nvPr>
        </p:nvSpPr>
        <p:spPr>
          <a:xfrm>
            <a:off x="653143" y="1645920"/>
            <a:ext cx="3522879" cy="4470821"/>
          </a:xfrm>
        </p:spPr>
        <p:txBody>
          <a:bodyPr>
            <a:normAutofit/>
          </a:bodyPr>
          <a:lstStyle/>
          <a:p>
            <a:pPr algn="r"/>
            <a:r>
              <a:rPr lang="fr-FR" sz="3300">
                <a:solidFill>
                  <a:schemeClr val="bg2"/>
                </a:solidFill>
                <a:cs typeface="Arial" panose="020B0604020202020204" pitchFamily="34" charset="0"/>
              </a:rPr>
              <a:t>Conséquences de la relation tripartite</a:t>
            </a:r>
          </a:p>
        </p:txBody>
      </p:sp>
      <p:sp>
        <p:nvSpPr>
          <p:cNvPr id="3" name="Espace réservé du contenu 2">
            <a:extLst>
              <a:ext uri="{FF2B5EF4-FFF2-40B4-BE49-F238E27FC236}">
                <a16:creationId xmlns:a16="http://schemas.microsoft.com/office/drawing/2014/main" id="{329BD8CD-331D-C544-A5E1-C9E03828A797}"/>
              </a:ext>
            </a:extLst>
          </p:cNvPr>
          <p:cNvSpPr>
            <a:spLocks noGrp="1"/>
          </p:cNvSpPr>
          <p:nvPr>
            <p:ph idx="1"/>
          </p:nvPr>
        </p:nvSpPr>
        <p:spPr>
          <a:xfrm>
            <a:off x="5204109" y="1645920"/>
            <a:ext cx="6269434" cy="4470821"/>
          </a:xfrm>
        </p:spPr>
        <p:txBody>
          <a:bodyPr>
            <a:normAutofit/>
          </a:bodyPr>
          <a:lstStyle/>
          <a:p>
            <a:pPr marL="0" indent="0">
              <a:buNone/>
            </a:pPr>
            <a:endParaRPr lang="fr-FR"/>
          </a:p>
          <a:p>
            <a:pPr>
              <a:spcAft>
                <a:spcPts val="1200"/>
              </a:spcAft>
              <a:buClr>
                <a:schemeClr val="accent6">
                  <a:lumMod val="75000"/>
                </a:schemeClr>
              </a:buClr>
              <a:buFont typeface="Arial" panose="020B0604020202020204" pitchFamily="34" charset="0"/>
              <a:buChar char="•"/>
            </a:pPr>
            <a:r>
              <a:rPr lang="fr-FR" dirty="0">
                <a:cs typeface="Arial" panose="020B0604020202020204" pitchFamily="34" charset="0"/>
              </a:rPr>
              <a:t>L’adhérent est lié par les dispositions du contrat négocié par le preneur et l’assureur.</a:t>
            </a:r>
            <a:endParaRPr lang="fr-FR">
              <a:cs typeface="Arial" panose="020B0604020202020204" pitchFamily="34" charset="0"/>
            </a:endParaRPr>
          </a:p>
          <a:p>
            <a:pPr>
              <a:spcAft>
                <a:spcPts val="1200"/>
              </a:spcAft>
              <a:buClr>
                <a:schemeClr val="accent6">
                  <a:lumMod val="75000"/>
                </a:schemeClr>
              </a:buClr>
              <a:buFont typeface="Arial" panose="020B0604020202020204" pitchFamily="34" charset="0"/>
              <a:buChar char="•"/>
            </a:pPr>
            <a:r>
              <a:rPr lang="fr-FR" dirty="0">
                <a:cs typeface="Arial" panose="020B0604020202020204" pitchFamily="34" charset="0"/>
              </a:rPr>
              <a:t>Les modifications apportées au contrat par le preneur et l’assureur sont opposables aux adhérents, sous réserve de leurs droits acquis </a:t>
            </a:r>
            <a:r>
              <a:rPr lang="fr-FR" i="1" dirty="0">
                <a:cs typeface="Arial" panose="020B0604020202020204" pitchFamily="34" charset="0"/>
              </a:rPr>
              <a:t>Tremblay </a:t>
            </a:r>
            <a:r>
              <a:rPr lang="fr-FR" dirty="0">
                <a:cs typeface="Arial" panose="020B0604020202020204" pitchFamily="34" charset="0"/>
              </a:rPr>
              <a:t>c. </a:t>
            </a:r>
            <a:r>
              <a:rPr lang="fr-FR" i="1" dirty="0">
                <a:cs typeface="Arial" panose="020B0604020202020204" pitchFamily="34" charset="0"/>
              </a:rPr>
              <a:t>La Capitale, assureur de l’administration publique </a:t>
            </a:r>
            <a:r>
              <a:rPr lang="fr-FR" i="1" dirty="0" err="1">
                <a:cs typeface="Arial" panose="020B0604020202020204" pitchFamily="34" charset="0"/>
              </a:rPr>
              <a:t>inc</a:t>
            </a:r>
            <a:r>
              <a:rPr lang="fr-FR" dirty="0" err="1">
                <a:cs typeface="Arial" panose="020B0604020202020204" pitchFamily="34" charset="0"/>
              </a:rPr>
              <a:t>.</a:t>
            </a:r>
            <a:r>
              <a:rPr lang="fr-FR" dirty="0">
                <a:cs typeface="Arial" panose="020B0604020202020204" pitchFamily="34" charset="0"/>
              </a:rPr>
              <a:t>  2013, QCCA 410.</a:t>
            </a:r>
            <a:endParaRPr lang="fr-FR">
              <a:cs typeface="Arial" panose="020B0604020202020204" pitchFamily="34" charset="0"/>
            </a:endParaRPr>
          </a:p>
          <a:p>
            <a:pPr>
              <a:spcAft>
                <a:spcPts val="1200"/>
              </a:spcAft>
              <a:buClr>
                <a:schemeClr val="accent6">
                  <a:lumMod val="75000"/>
                </a:schemeClr>
              </a:buClr>
              <a:buFont typeface="Arial" panose="020B0604020202020204" pitchFamily="34" charset="0"/>
              <a:buChar char="•"/>
            </a:pPr>
            <a:r>
              <a:rPr lang="fr-FR" dirty="0">
                <a:cs typeface="Arial" panose="020B0604020202020204" pitchFamily="34" charset="0"/>
              </a:rPr>
              <a:t>L’adhérent dispose d’un recours direct contre l’assureur en cas de non-respect du contrat.</a:t>
            </a:r>
            <a:endParaRPr lang="fr-FR">
              <a:cs typeface="Arial" panose="020B0604020202020204" pitchFamily="34" charset="0"/>
            </a:endParaRPr>
          </a:p>
        </p:txBody>
      </p:sp>
      <p:pic>
        <p:nvPicPr>
          <p:cNvPr id="9" name="Image 8">
            <a:extLst>
              <a:ext uri="{FF2B5EF4-FFF2-40B4-BE49-F238E27FC236}">
                <a16:creationId xmlns:a16="http://schemas.microsoft.com/office/drawing/2014/main" id="{3ABC5D1D-C248-47FD-AEF4-E78F1ED43373}"/>
              </a:ext>
            </a:extLst>
          </p:cNvPr>
          <p:cNvPicPr>
            <a:picLocks noChangeAspect="1"/>
          </p:cNvPicPr>
          <p:nvPr/>
        </p:nvPicPr>
        <p:blipFill>
          <a:blip r:embed="rId3"/>
          <a:stretch>
            <a:fillRect/>
          </a:stretch>
        </p:blipFill>
        <p:spPr>
          <a:xfrm>
            <a:off x="159009" y="144357"/>
            <a:ext cx="1412875" cy="359410"/>
          </a:xfrm>
          <a:prstGeom prst="rect">
            <a:avLst/>
          </a:prstGeom>
        </p:spPr>
      </p:pic>
    </p:spTree>
    <p:extLst>
      <p:ext uri="{BB962C8B-B14F-4D97-AF65-F5344CB8AC3E}">
        <p14:creationId xmlns:p14="http://schemas.microsoft.com/office/powerpoint/2010/main" val="383213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1"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3" name="Freeform: Shape 12">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16137916-6B87-4BA6-B01F-95E068223DAD}"/>
              </a:ext>
            </a:extLst>
          </p:cNvPr>
          <p:cNvSpPr>
            <a:spLocks noGrp="1"/>
          </p:cNvSpPr>
          <p:nvPr>
            <p:ph type="title"/>
          </p:nvPr>
        </p:nvSpPr>
        <p:spPr>
          <a:xfrm>
            <a:off x="653143" y="1645920"/>
            <a:ext cx="3522879" cy="4470821"/>
          </a:xfrm>
        </p:spPr>
        <p:txBody>
          <a:bodyPr>
            <a:normAutofit/>
          </a:bodyPr>
          <a:lstStyle/>
          <a:p>
            <a:pPr algn="r"/>
            <a:r>
              <a:rPr lang="fr-FR">
                <a:solidFill>
                  <a:schemeClr val="bg2"/>
                </a:solidFill>
              </a:rPr>
              <a:t>2. LES RECOURS CIVILS</a:t>
            </a:r>
          </a:p>
        </p:txBody>
      </p:sp>
      <p:sp>
        <p:nvSpPr>
          <p:cNvPr id="3" name="Espace réservé du contenu 2">
            <a:extLst>
              <a:ext uri="{FF2B5EF4-FFF2-40B4-BE49-F238E27FC236}">
                <a16:creationId xmlns:a16="http://schemas.microsoft.com/office/drawing/2014/main" id="{8330483C-CB9B-D44C-E54D-F4C65A046581}"/>
              </a:ext>
            </a:extLst>
          </p:cNvPr>
          <p:cNvSpPr>
            <a:spLocks noGrp="1"/>
          </p:cNvSpPr>
          <p:nvPr>
            <p:ph idx="1"/>
          </p:nvPr>
        </p:nvSpPr>
        <p:spPr>
          <a:xfrm>
            <a:off x="5204109" y="1645920"/>
            <a:ext cx="6269434" cy="4470821"/>
          </a:xfrm>
        </p:spPr>
        <p:txBody>
          <a:bodyPr>
            <a:normAutofit/>
          </a:bodyPr>
          <a:lstStyle/>
          <a:p>
            <a:pPr marL="0" indent="0">
              <a:lnSpc>
                <a:spcPct val="90000"/>
              </a:lnSpc>
              <a:buNone/>
            </a:pPr>
            <a:r>
              <a:rPr lang="fr-FR" sz="1400"/>
              <a:t>Demande de révision à l’assureur</a:t>
            </a:r>
          </a:p>
          <a:p>
            <a:pPr>
              <a:lnSpc>
                <a:spcPct val="90000"/>
              </a:lnSpc>
            </a:pPr>
            <a:r>
              <a:rPr lang="fr-FR" sz="1400">
                <a:cs typeface="Arial" panose="020B0604020202020204" pitchFamily="34" charset="0"/>
              </a:rPr>
              <a:t>Ce </a:t>
            </a:r>
            <a:r>
              <a:rPr lang="fr-FR" sz="1400"/>
              <a:t>processus</a:t>
            </a:r>
            <a:r>
              <a:rPr lang="fr-FR" sz="1400">
                <a:cs typeface="Arial" panose="020B0604020202020204" pitchFamily="34" charset="0"/>
              </a:rPr>
              <a:t> n’interrompt pas la prescription et ne constitue pas un processus judiciaire mais un processus de révision interne</a:t>
            </a:r>
          </a:p>
          <a:p>
            <a:pPr>
              <a:lnSpc>
                <a:spcPct val="90000"/>
              </a:lnSpc>
            </a:pPr>
            <a:r>
              <a:rPr lang="fr-FR" sz="1400">
                <a:cs typeface="Arial" panose="020B0604020202020204" pitchFamily="34" charset="0"/>
              </a:rPr>
              <a:t>Les délais de ce processus sont déterminés par l’assureur et n’ont pas de valeur légale</a:t>
            </a:r>
          </a:p>
          <a:p>
            <a:pPr>
              <a:lnSpc>
                <a:spcPct val="90000"/>
              </a:lnSpc>
            </a:pPr>
            <a:r>
              <a:rPr lang="fr-FR" sz="1400">
                <a:cs typeface="Arial" panose="020B0604020202020204" pitchFamily="34" charset="0"/>
              </a:rPr>
              <a:t>Attention de ne pas se perdre dans le labyrinthe des demandes de révisions et de plaintes à l’ombudsman</a:t>
            </a:r>
          </a:p>
          <a:p>
            <a:pPr>
              <a:lnSpc>
                <a:spcPct val="90000"/>
              </a:lnSpc>
              <a:buFont typeface="Arial" panose="020B0604020202020204" pitchFamily="34" charset="0"/>
              <a:buChar char="•"/>
            </a:pPr>
            <a:endParaRPr lang="fr-FR" sz="1400">
              <a:latin typeface="Arial" panose="020B0604020202020204" pitchFamily="34" charset="0"/>
              <a:cs typeface="Arial" panose="020B0604020202020204" pitchFamily="34" charset="0"/>
            </a:endParaRPr>
          </a:p>
          <a:p>
            <a:pPr marL="0" indent="0">
              <a:lnSpc>
                <a:spcPct val="90000"/>
              </a:lnSpc>
              <a:buNone/>
            </a:pPr>
            <a:r>
              <a:rPr lang="fr-FR" sz="1400"/>
              <a:t>Recours judiciaire</a:t>
            </a:r>
          </a:p>
          <a:p>
            <a:pPr>
              <a:lnSpc>
                <a:spcPct val="90000"/>
              </a:lnSpc>
            </a:pPr>
            <a:r>
              <a:rPr lang="fr-FR" sz="1400"/>
              <a:t>Délai de prescription de 3 ans</a:t>
            </a:r>
          </a:p>
          <a:p>
            <a:pPr>
              <a:lnSpc>
                <a:spcPct val="90000"/>
              </a:lnSpc>
            </a:pPr>
            <a:r>
              <a:rPr lang="fr-FR" sz="1400">
                <a:cs typeface="Arial" panose="020B0604020202020204" pitchFamily="34" charset="0"/>
              </a:rPr>
              <a:t>À être intenté devant le tribunal compétent</a:t>
            </a:r>
          </a:p>
          <a:p>
            <a:pPr>
              <a:lnSpc>
                <a:spcPct val="90000"/>
              </a:lnSpc>
            </a:pPr>
            <a:r>
              <a:rPr lang="fr-FR" sz="1400">
                <a:cs typeface="Arial" panose="020B0604020202020204" pitchFamily="34" charset="0"/>
              </a:rPr>
              <a:t>Petites créances – de 15 000 $</a:t>
            </a:r>
          </a:p>
          <a:p>
            <a:pPr>
              <a:lnSpc>
                <a:spcPct val="90000"/>
              </a:lnSpc>
            </a:pPr>
            <a:r>
              <a:rPr lang="fr-FR" sz="1400">
                <a:cs typeface="Arial" panose="020B0604020202020204" pitchFamily="34" charset="0"/>
              </a:rPr>
              <a:t>Cour du Québec (moins de 75 000$ ou, au choix, moins de 100 000$</a:t>
            </a:r>
          </a:p>
          <a:p>
            <a:pPr>
              <a:lnSpc>
                <a:spcPct val="90000"/>
              </a:lnSpc>
            </a:pPr>
            <a:r>
              <a:rPr lang="fr-FR" sz="1400">
                <a:cs typeface="Arial" panose="020B0604020202020204" pitchFamily="34" charset="0"/>
              </a:rPr>
              <a:t>Cour Supérieure  (plus de 100 000$ ou, au choix, plus de 75 000$ </a:t>
            </a:r>
          </a:p>
          <a:p>
            <a:pPr marL="0" indent="0">
              <a:lnSpc>
                <a:spcPct val="90000"/>
              </a:lnSpc>
              <a:buNone/>
            </a:pPr>
            <a:endParaRPr lang="fr-FR" sz="1400"/>
          </a:p>
        </p:txBody>
      </p:sp>
      <p:pic>
        <p:nvPicPr>
          <p:cNvPr id="4" name="Image 8">
            <a:extLst>
              <a:ext uri="{FF2B5EF4-FFF2-40B4-BE49-F238E27FC236}">
                <a16:creationId xmlns:a16="http://schemas.microsoft.com/office/drawing/2014/main" id="{66CC31EE-3758-418A-BEC6-D67E3A7CCD77}"/>
              </a:ext>
            </a:extLst>
          </p:cNvPr>
          <p:cNvPicPr>
            <a:picLocks noChangeAspect="1"/>
          </p:cNvPicPr>
          <p:nvPr/>
        </p:nvPicPr>
        <p:blipFill>
          <a:blip r:embed="rId3"/>
          <a:stretch>
            <a:fillRect/>
          </a:stretch>
        </p:blipFill>
        <p:spPr>
          <a:xfrm>
            <a:off x="120909" y="135106"/>
            <a:ext cx="1412875" cy="359410"/>
          </a:xfrm>
          <a:prstGeom prst="rect">
            <a:avLst/>
          </a:prstGeom>
        </p:spPr>
      </p:pic>
    </p:spTree>
    <p:extLst>
      <p:ext uri="{BB962C8B-B14F-4D97-AF65-F5344CB8AC3E}">
        <p14:creationId xmlns:p14="http://schemas.microsoft.com/office/powerpoint/2010/main" val="2562028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8389"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2"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87891"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3" name="Espace réservé du contenu 2">
            <a:extLst>
              <a:ext uri="{FF2B5EF4-FFF2-40B4-BE49-F238E27FC236}">
                <a16:creationId xmlns:a16="http://schemas.microsoft.com/office/drawing/2014/main" id="{0306F2A2-F123-FFBC-6B5C-DB9C6A537B1D}"/>
              </a:ext>
            </a:extLst>
          </p:cNvPr>
          <p:cNvSpPr>
            <a:spLocks noGrp="1"/>
          </p:cNvSpPr>
          <p:nvPr>
            <p:ph idx="1"/>
          </p:nvPr>
        </p:nvSpPr>
        <p:spPr>
          <a:xfrm>
            <a:off x="1068388" y="1645920"/>
            <a:ext cx="5919503" cy="4470821"/>
          </a:xfrm>
        </p:spPr>
        <p:txBody>
          <a:bodyPr>
            <a:normAutofit/>
          </a:bodyPr>
          <a:lstStyle/>
          <a:p>
            <a:pPr marL="0" indent="0">
              <a:lnSpc>
                <a:spcPct val="90000"/>
              </a:lnSpc>
              <a:buNone/>
            </a:pPr>
            <a:r>
              <a:rPr lang="fr-FR" dirty="0"/>
              <a:t>1) Invalidité reliée à des « problèmes au travail » où l’assureur prétend que l’assuré n’est pas réellement malade mais vit plutôt des insatisfactions au travail;</a:t>
            </a:r>
          </a:p>
          <a:p>
            <a:pPr marL="0" indent="0">
              <a:lnSpc>
                <a:spcPct val="90000"/>
              </a:lnSpc>
              <a:buNone/>
            </a:pPr>
            <a:r>
              <a:rPr lang="fr-FR" dirty="0"/>
              <a:t>2) L’absence de preuves « objectives »</a:t>
            </a:r>
          </a:p>
          <a:p>
            <a:pPr marL="0" indent="0">
              <a:lnSpc>
                <a:spcPct val="90000"/>
              </a:lnSpc>
              <a:buNone/>
            </a:pPr>
            <a:r>
              <a:rPr lang="fr-FR" dirty="0"/>
              <a:t>3) Le manque d’information de nature médicale</a:t>
            </a:r>
          </a:p>
          <a:p>
            <a:pPr marL="0" indent="0">
              <a:lnSpc>
                <a:spcPct val="90000"/>
              </a:lnSpc>
              <a:buNone/>
            </a:pPr>
            <a:r>
              <a:rPr lang="fr-FR" dirty="0"/>
              <a:t>4) Le changement de définition prévue à la police</a:t>
            </a:r>
          </a:p>
          <a:p>
            <a:pPr marL="0" indent="0">
              <a:lnSpc>
                <a:spcPct val="90000"/>
              </a:lnSpc>
              <a:buNone/>
            </a:pPr>
            <a:r>
              <a:rPr lang="fr-FR" dirty="0"/>
              <a:t>5) L’absence de suivi médical serré (ex: cas de départ de médecin de famille à la retraite)</a:t>
            </a:r>
          </a:p>
          <a:p>
            <a:pPr marL="0" indent="0">
              <a:lnSpc>
                <a:spcPct val="90000"/>
              </a:lnSpc>
              <a:buNone/>
            </a:pPr>
            <a:r>
              <a:rPr lang="fr-FR" dirty="0"/>
              <a:t>6) Expertise médicale à la demande de l’assureur</a:t>
            </a:r>
          </a:p>
        </p:txBody>
      </p:sp>
      <p:sp>
        <p:nvSpPr>
          <p:cNvPr id="14" name="Freeform: Shape 13">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201089"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4C5D7AD-35CF-C2D9-8B32-156827F4BB79}"/>
              </a:ext>
            </a:extLst>
          </p:cNvPr>
          <p:cNvSpPr>
            <a:spLocks noGrp="1"/>
          </p:cNvSpPr>
          <p:nvPr>
            <p:ph type="title"/>
          </p:nvPr>
        </p:nvSpPr>
        <p:spPr>
          <a:xfrm>
            <a:off x="8015978" y="1645920"/>
            <a:ext cx="3522879" cy="4470821"/>
          </a:xfrm>
        </p:spPr>
        <p:txBody>
          <a:bodyPr>
            <a:normAutofit/>
          </a:bodyPr>
          <a:lstStyle/>
          <a:p>
            <a:r>
              <a:rPr lang="fr-FR">
                <a:solidFill>
                  <a:srgbClr val="FFFFFF"/>
                </a:solidFill>
              </a:rPr>
              <a:t>Quelques exemples de refus classiques</a:t>
            </a:r>
          </a:p>
        </p:txBody>
      </p:sp>
    </p:spTree>
    <p:extLst>
      <p:ext uri="{BB962C8B-B14F-4D97-AF65-F5344CB8AC3E}">
        <p14:creationId xmlns:p14="http://schemas.microsoft.com/office/powerpoint/2010/main" val="4119566253"/>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Íon">
  <a:themeElements>
    <a:clrScheme name="Í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Í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Í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972</TotalTime>
  <Words>2541</Words>
  <Application>Microsoft Macintosh PowerPoint</Application>
  <PresentationFormat>Grand écran</PresentationFormat>
  <Paragraphs>166</Paragraphs>
  <Slides>29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29</vt:i4>
      </vt:variant>
    </vt:vector>
  </HeadingPairs>
  <TitlesOfParts>
    <vt:vector size="34" baseType="lpstr">
      <vt:lpstr>Arial</vt:lpstr>
      <vt:lpstr>Century Gothic</vt:lpstr>
      <vt:lpstr>Wingdings</vt:lpstr>
      <vt:lpstr>Wingdings 3</vt:lpstr>
      <vt:lpstr>Íon</vt:lpstr>
      <vt:lpstr>LES RECOURS CIVILS EN ASSURANCE INVALIDITÉ   &amp;  LA RENTE D’INVALIDITÉ DE RETRAITE QUÉBEC  </vt:lpstr>
      <vt:lpstr>Contenu</vt:lpstr>
      <vt:lpstr>Définition du contrat d’assurance</vt:lpstr>
      <vt:lpstr> Composantes du contrat d’assurance</vt:lpstr>
      <vt:lpstr>Définition du contrat d’assurance collective</vt:lpstr>
      <vt:lpstr>Le contrat d’assurance collective : une relation tripartite  Côté c. Mutuelle d’assurance-vie du Québec,  [1996] R.R.A. 31 (CA).</vt:lpstr>
      <vt:lpstr>Conséquences de la relation tripartite</vt:lpstr>
      <vt:lpstr>2. LES RECOURS CIVILS</vt:lpstr>
      <vt:lpstr>Quelques exemples de refus classiques</vt:lpstr>
      <vt:lpstr>Comment bien préparer un dossier d’invalidité</vt:lpstr>
      <vt:lpstr>Présentation PowerPoint</vt:lpstr>
      <vt:lpstr>L’invalidité totale </vt:lpstr>
      <vt:lpstr>L’invalidité totale : une invalidité substantielle</vt:lpstr>
      <vt:lpstr>La détermination de l’invalidité totale nécessite une évaluation globale</vt:lpstr>
      <vt:lpstr>3. LA RENTE D’INVALIDITÉ DE RETRAITE QUÉBEC</vt:lpstr>
      <vt:lpstr>Définition de l’invalidité </vt:lpstr>
      <vt:lpstr>Entre 60 et 65 ans</vt:lpstr>
      <vt:lpstr>Présentation d’une demande de rente d’invalidité à Retraite Québec</vt:lpstr>
      <vt:lpstr>Valeur de la rente</vt:lpstr>
      <vt:lpstr>Coordination de la rente et les prestations de l’assureur</vt:lpstr>
      <vt:lpstr>La demande de révision </vt:lpstr>
      <vt:lpstr>Expertise médicale</vt:lpstr>
      <vt:lpstr>Expertise médicale</vt:lpstr>
      <vt:lpstr>Le recours devant le Tribunal administratif du Québec (TAC)</vt:lpstr>
      <vt:lpstr>Quelques éléments tirés de la jurisprudence du TAQ</vt:lpstr>
      <vt:lpstr>Présentation PowerPoint</vt:lpstr>
      <vt:lpstr>Présentation PowerPoint</vt:lpstr>
      <vt:lpstr>Présentation PowerPoint</vt:lpstr>
      <vt:lpstr>PÉRIODE DE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FAE</dc:title>
  <dc:creator>Michel Gilbert</dc:creator>
  <cp:lastModifiedBy>Sébastien Denoncourt</cp:lastModifiedBy>
  <cp:revision>47</cp:revision>
  <dcterms:created xsi:type="dcterms:W3CDTF">2021-10-28T18:35:45Z</dcterms:created>
  <dcterms:modified xsi:type="dcterms:W3CDTF">2026-02-24T21:10:32Z</dcterms:modified>
</cp:coreProperties>
</file>